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89"/>
  </p:notesMasterIdLst>
  <p:handoutMasterIdLst>
    <p:handoutMasterId r:id="rId90"/>
  </p:handoutMasterIdLst>
  <p:sldIdLst>
    <p:sldId id="345" r:id="rId2"/>
    <p:sldId id="346" r:id="rId3"/>
    <p:sldId id="347" r:id="rId4"/>
    <p:sldId id="348" r:id="rId5"/>
    <p:sldId id="349" r:id="rId6"/>
    <p:sldId id="256" r:id="rId7"/>
    <p:sldId id="259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8" r:id="rId20"/>
    <p:sldId id="279" r:id="rId21"/>
    <p:sldId id="275" r:id="rId22"/>
    <p:sldId id="276" r:id="rId23"/>
    <p:sldId id="280" r:id="rId24"/>
    <p:sldId id="281" r:id="rId25"/>
    <p:sldId id="282" r:id="rId26"/>
    <p:sldId id="277" r:id="rId27"/>
    <p:sldId id="283" r:id="rId28"/>
    <p:sldId id="287" r:id="rId29"/>
    <p:sldId id="284" r:id="rId30"/>
    <p:sldId id="286" r:id="rId31"/>
    <p:sldId id="288" r:id="rId32"/>
    <p:sldId id="285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8" r:id="rId41"/>
    <p:sldId id="297" r:id="rId42"/>
    <p:sldId id="296" r:id="rId43"/>
    <p:sldId id="299" r:id="rId44"/>
    <p:sldId id="260" r:id="rId45"/>
    <p:sldId id="335" r:id="rId46"/>
    <p:sldId id="336" r:id="rId47"/>
    <p:sldId id="337" r:id="rId48"/>
    <p:sldId id="261" r:id="rId49"/>
    <p:sldId id="304" r:id="rId50"/>
    <p:sldId id="309" r:id="rId51"/>
    <p:sldId id="308" r:id="rId52"/>
    <p:sldId id="305" r:id="rId53"/>
    <p:sldId id="306" r:id="rId54"/>
    <p:sldId id="307" r:id="rId55"/>
    <p:sldId id="262" r:id="rId56"/>
    <p:sldId id="338" r:id="rId57"/>
    <p:sldId id="341" r:id="rId58"/>
    <p:sldId id="339" r:id="rId59"/>
    <p:sldId id="342" r:id="rId60"/>
    <p:sldId id="340" r:id="rId61"/>
    <p:sldId id="343" r:id="rId62"/>
    <p:sldId id="344" r:id="rId63"/>
    <p:sldId id="310" r:id="rId64"/>
    <p:sldId id="317" r:id="rId65"/>
    <p:sldId id="319" r:id="rId66"/>
    <p:sldId id="320" r:id="rId67"/>
    <p:sldId id="322" r:id="rId68"/>
    <p:sldId id="318" r:id="rId69"/>
    <p:sldId id="321" r:id="rId70"/>
    <p:sldId id="311" r:id="rId71"/>
    <p:sldId id="323" r:id="rId72"/>
    <p:sldId id="325" r:id="rId73"/>
    <p:sldId id="316" r:id="rId74"/>
    <p:sldId id="334" r:id="rId75"/>
    <p:sldId id="315" r:id="rId76"/>
    <p:sldId id="332" r:id="rId77"/>
    <p:sldId id="331" r:id="rId78"/>
    <p:sldId id="333" r:id="rId79"/>
    <p:sldId id="312" r:id="rId80"/>
    <p:sldId id="324" r:id="rId81"/>
    <p:sldId id="326" r:id="rId82"/>
    <p:sldId id="327" r:id="rId83"/>
    <p:sldId id="313" r:id="rId84"/>
    <p:sldId id="328" r:id="rId85"/>
    <p:sldId id="329" r:id="rId86"/>
    <p:sldId id="314" r:id="rId87"/>
    <p:sldId id="330" r:id="rId88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paso" id="{FAA04BAD-347E-4A25-8C3C-377CBCF4DDB4}">
          <p14:sldIdLst>
            <p14:sldId id="345"/>
            <p14:sldId id="346"/>
            <p14:sldId id="347"/>
            <p14:sldId id="348"/>
            <p14:sldId id="349"/>
          </p14:sldIdLst>
        </p14:section>
        <p14:section name="Conceptos" id="{51BF9654-125A-B141-8EA5-84C17335F87B}">
          <p14:sldIdLst>
            <p14:sldId id="256"/>
            <p14:sldId id="259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8"/>
            <p14:sldId id="279"/>
            <p14:sldId id="275"/>
            <p14:sldId id="276"/>
            <p14:sldId id="280"/>
            <p14:sldId id="281"/>
            <p14:sldId id="282"/>
            <p14:sldId id="277"/>
            <p14:sldId id="283"/>
            <p14:sldId id="287"/>
            <p14:sldId id="284"/>
            <p14:sldId id="286"/>
            <p14:sldId id="288"/>
            <p14:sldId id="285"/>
            <p14:sldId id="289"/>
            <p14:sldId id="290"/>
            <p14:sldId id="291"/>
            <p14:sldId id="292"/>
            <p14:sldId id="293"/>
            <p14:sldId id="294"/>
            <p14:sldId id="295"/>
            <p14:sldId id="298"/>
            <p14:sldId id="297"/>
            <p14:sldId id="296"/>
            <p14:sldId id="299"/>
          </p14:sldIdLst>
        </p14:section>
        <p14:section name="Ejercicios" id="{834E32D9-3A73-9C43-B805-E6F6458F6209}">
          <p14:sldIdLst>
            <p14:sldId id="260"/>
            <p14:sldId id="335"/>
            <p14:sldId id="336"/>
            <p14:sldId id="337"/>
            <p14:sldId id="261"/>
            <p14:sldId id="304"/>
            <p14:sldId id="309"/>
            <p14:sldId id="308"/>
            <p14:sldId id="305"/>
            <p14:sldId id="306"/>
            <p14:sldId id="307"/>
          </p14:sldIdLst>
        </p14:section>
        <p14:section name="Resolución" id="{21731FF2-E669-DA4D-8C98-EBA50549C89C}">
          <p14:sldIdLst>
            <p14:sldId id="262"/>
            <p14:sldId id="338"/>
            <p14:sldId id="341"/>
            <p14:sldId id="339"/>
            <p14:sldId id="342"/>
            <p14:sldId id="340"/>
            <p14:sldId id="343"/>
            <p14:sldId id="344"/>
            <p14:sldId id="310"/>
            <p14:sldId id="317"/>
            <p14:sldId id="319"/>
            <p14:sldId id="320"/>
            <p14:sldId id="322"/>
            <p14:sldId id="318"/>
            <p14:sldId id="321"/>
            <p14:sldId id="311"/>
            <p14:sldId id="323"/>
            <p14:sldId id="325"/>
            <p14:sldId id="316"/>
            <p14:sldId id="334"/>
            <p14:sldId id="315"/>
            <p14:sldId id="332"/>
            <p14:sldId id="331"/>
            <p14:sldId id="333"/>
            <p14:sldId id="312"/>
            <p14:sldId id="324"/>
            <p14:sldId id="326"/>
            <p14:sldId id="327"/>
            <p14:sldId id="313"/>
            <p14:sldId id="328"/>
            <p14:sldId id="329"/>
            <p14:sldId id="314"/>
            <p14:sldId id="33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3449"/>
    <a:srgbClr val="5A3A92"/>
    <a:srgbClr val="1DC1DC"/>
    <a:srgbClr val="F25B2C"/>
    <a:srgbClr val="FFFFFF"/>
    <a:srgbClr val="019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28"/>
    <p:restoredTop sz="93322"/>
  </p:normalViewPr>
  <p:slideViewPr>
    <p:cSldViewPr snapToGrid="0" snapToObjects="1">
      <p:cViewPr varScale="1">
        <p:scale>
          <a:sx n="63" d="100"/>
          <a:sy n="63" d="100"/>
        </p:scale>
        <p:origin x="156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35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BB6F4-23E1-814D-8DBC-753DCD8F7CD3}" type="datetimeFigureOut">
              <a:rPr lang="es-ES_tradnl" smtClean="0"/>
              <a:t>13/07/2017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F0ACC-9D08-B743-BC76-14D8CF8E6938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00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1.png>
</file>

<file path=ppt/media/image12.png>
</file>

<file path=ppt/media/image13.tiff>
</file>

<file path=ppt/media/image14.png>
</file>

<file path=ppt/media/image16.tiff>
</file>

<file path=ppt/media/image17.tiff>
</file>

<file path=ppt/media/image18.tiff>
</file>

<file path=ppt/media/image19.png>
</file>

<file path=ppt/media/image2.jpeg>
</file>

<file path=ppt/media/image20.tiff>
</file>

<file path=ppt/media/image21.tiff>
</file>

<file path=ppt/media/image22.tiff>
</file>

<file path=ppt/media/image23.png>
</file>

<file path=ppt/media/image24.tiff>
</file>

<file path=ppt/media/image25.tiff>
</file>

<file path=ppt/media/image26.png>
</file>

<file path=ppt/media/image27.png>
</file>

<file path=ppt/media/image28.png>
</file>

<file path=ppt/media/image29.png>
</file>

<file path=ppt/media/image30.png>
</file>

<file path=ppt/media/image31.tiff>
</file>

<file path=ppt/media/image32.tif>
</file>

<file path=ppt/media/image33.tiff>
</file>

<file path=ppt/media/image34.tif>
</file>

<file path=ppt/media/image35.tiff>
</file>

<file path=ppt/media/image36.png>
</file>

<file path=ppt/media/image37.tiff>
</file>

<file path=ppt/media/image38.tiff>
</file>

<file path=ppt/media/image39.tiff>
</file>

<file path=ppt/media/image40.tiff>
</file>

<file path=ppt/media/image41.tiff>
</file>

<file path=ppt/media/image42.tiff>
</file>

<file path=ppt/media/image43.png>
</file>

<file path=ppt/media/image44.png>
</file>

<file path=ppt/media/image45.tiff>
</file>

<file path=ppt/media/image46.png>
</file>

<file path=ppt/media/image4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28938-2154-AC49-8423-1D92A390099E}" type="datetimeFigureOut">
              <a:rPr lang="es-ES_tradnl" smtClean="0"/>
              <a:t>13/07/2017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3A042-DB59-4F46-A5FA-899CA8111283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3501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09666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34645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70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43618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76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804303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80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462717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83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723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84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42126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emf"/><Relationship Id="rId4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 userDrawn="1"/>
        </p:nvSpPr>
        <p:spPr>
          <a:xfrm>
            <a:off x="-2881" y="4636859"/>
            <a:ext cx="9146881" cy="1989667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2295" y="1177183"/>
            <a:ext cx="4511710" cy="2531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sp>
        <p:nvSpPr>
          <p:cNvPr id="21" name="Rectángulo 20"/>
          <p:cNvSpPr/>
          <p:nvPr userDrawn="1"/>
        </p:nvSpPr>
        <p:spPr>
          <a:xfrm>
            <a:off x="-2885" y="0"/>
            <a:ext cx="1303867" cy="736598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23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32" y="0"/>
            <a:ext cx="9143968" cy="744876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grpSp>
        <p:nvGrpSpPr>
          <p:cNvPr id="19" name="Agrupar 18"/>
          <p:cNvGrpSpPr/>
          <p:nvPr userDrawn="1"/>
        </p:nvGrpSpPr>
        <p:grpSpPr>
          <a:xfrm>
            <a:off x="301948" y="65315"/>
            <a:ext cx="800089" cy="635901"/>
            <a:chOff x="5701496" y="1402249"/>
            <a:chExt cx="2670843" cy="2122755"/>
          </a:xfrm>
        </p:grpSpPr>
        <p:pic>
          <p:nvPicPr>
            <p:cNvPr id="20" name="Imagen 1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21" name="Rectángulo 20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2" name="Rectángulo 21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3" name="Rectángulo 22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5" name="Rectángulo 24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6" name="Rectángulo 25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0508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grpSp>
        <p:nvGrpSpPr>
          <p:cNvPr id="13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4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5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600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60000"/>
            <a:ext cx="38862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60000"/>
            <a:ext cx="38862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grpSp>
        <p:nvGrpSpPr>
          <p:cNvPr id="14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5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6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0951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10000"/>
            <a:ext cx="7886700" cy="10778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980000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880000"/>
            <a:ext cx="3868340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980000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880000"/>
            <a:ext cx="3887391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33612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39054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928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pacio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0821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54895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419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47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32932"/>
            <a:ext cx="2949178" cy="10244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2" y="987426"/>
            <a:ext cx="4625567" cy="5130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060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3895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8228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0000"/>
            <a:ext cx="1971675" cy="5765424"/>
          </a:xfrm>
        </p:spPr>
        <p:txBody>
          <a:bodyPr vert="eaVert"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0000"/>
            <a:ext cx="5800725" cy="5765424"/>
          </a:xfrm>
        </p:spPr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39278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03862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88803"/>
            <a:ext cx="2665272" cy="210642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5" y="4636859"/>
            <a:ext cx="9146881" cy="227975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87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997" y="60474"/>
            <a:ext cx="789459" cy="62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4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3734" y="1402250"/>
            <a:ext cx="2668606" cy="212275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4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41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19" y="65316"/>
            <a:ext cx="795037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8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1" y="0"/>
            <a:ext cx="9146881" cy="736598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90912"/>
            <a:ext cx="2672294" cy="2118810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85234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20" y="65316"/>
            <a:ext cx="797618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13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809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  <p:grpSp>
        <p:nvGrpSpPr>
          <p:cNvPr id="5" name="Agrupar 4"/>
          <p:cNvGrpSpPr/>
          <p:nvPr userDrawn="1"/>
        </p:nvGrpSpPr>
        <p:grpSpPr>
          <a:xfrm>
            <a:off x="5701496" y="1402249"/>
            <a:ext cx="2670843" cy="2122755"/>
            <a:chOff x="5701496" y="1402249"/>
            <a:chExt cx="2670843" cy="2122755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" name="Rectángulo 15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" name="Rectángulo 16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8" name="Rectángulo 17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9" name="Rectángulo 18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17765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310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 smtClean="0"/>
              <a:t>Título del Concepto Explicado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16000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grpSp>
        <p:nvGrpSpPr>
          <p:cNvPr id="22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23" name="7 Imagen" descr="logos 111MIL-01.JPG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24" name="8 Imagen" descr="logos 111MIL-01.JPG"/>
            <p:cNvPicPr>
              <a:picLocks noChangeAspect="1"/>
            </p:cNvPicPr>
            <p:nvPr/>
          </p:nvPicPr>
          <p:blipFill>
            <a:blip r:embed="rId22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pic>
        <p:nvPicPr>
          <p:cNvPr id="28" name="11 Imagen" descr="logos 111MIL-01.JPG"/>
          <p:cNvPicPr>
            <a:picLocks noChangeAspect="1"/>
          </p:cNvPicPr>
          <p:nvPr userDrawn="1"/>
        </p:nvPicPr>
        <p:blipFill>
          <a:blip r:embed="rId22"/>
          <a:srcRect l="86163"/>
          <a:stretch>
            <a:fillRect/>
          </a:stretch>
        </p:blipFill>
        <p:spPr>
          <a:xfrm>
            <a:off x="0" y="6615112"/>
            <a:ext cx="9143968" cy="285752"/>
          </a:xfrm>
          <a:prstGeom prst="rect">
            <a:avLst/>
          </a:prstGeom>
        </p:spPr>
      </p:pic>
      <p:sp>
        <p:nvSpPr>
          <p:cNvPr id="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" dirty="0" smtClean="0"/>
              <a:t>Módulo 1: Técnicas de Programación</a:t>
            </a:r>
            <a:endParaRPr lang="es-ES_tradnl" dirty="0"/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394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8" r:id="rId4"/>
    <p:sldLayoutId id="2147483673" r:id="rId5"/>
    <p:sldLayoutId id="2147483677" r:id="rId6"/>
    <p:sldLayoutId id="2147483674" r:id="rId7"/>
    <p:sldLayoutId id="2147483679" r:id="rId8"/>
    <p:sldLayoutId id="2147483675" r:id="rId9"/>
    <p:sldLayoutId id="2147483680" r:id="rId10"/>
    <p:sldLayoutId id="2147483663" r:id="rId11"/>
    <p:sldLayoutId id="2147483664" r:id="rId12"/>
    <p:sldLayoutId id="2147483665" r:id="rId13"/>
    <p:sldLayoutId id="2147483666" r:id="rId14"/>
    <p:sldLayoutId id="2147483672" r:id="rId15"/>
    <p:sldLayoutId id="2147483668" r:id="rId16"/>
    <p:sldLayoutId id="2147483669" r:id="rId17"/>
    <p:sldLayoutId id="2147483670" r:id="rId18"/>
    <p:sldLayoutId id="2147483671" r:id="rId1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tiff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"/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"/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"/><Relationship Id="rId1" Type="http://schemas.openxmlformats.org/officeDocument/2006/relationships/slideLayout" Target="../slideLayouts/slideLayout10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10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10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0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10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0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tiff"/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10.xml"/><Relationship Id="rId5" Type="http://schemas.microsoft.com/office/2007/relationships/hdphoto" Target="../media/hdphoto2.wdp"/><Relationship Id="rId4" Type="http://schemas.openxmlformats.org/officeDocument/2006/relationships/image" Target="../media/image46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0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10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10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10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10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9.tif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10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10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10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tiff"/><Relationship Id="rId1" Type="http://schemas.openxmlformats.org/officeDocument/2006/relationships/slideLayout" Target="../slideLayouts/slideLayout10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10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Técnicas de Programación</a:t>
            </a:r>
            <a:endParaRPr lang="es-ES_tradnl" dirty="0"/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Selección (Repaso)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48943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 smtClean="0"/>
              <a:t>Calcular el Promedio de 10 Notas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Escriba un programa que solicite 10 números al usuario y calcule el promedio de las mismas. Luego, muestre el resultado por pantalla.</a:t>
            </a:r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9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470" y="3517641"/>
            <a:ext cx="5023670" cy="299369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-7" r="58770"/>
          <a:stretch/>
        </p:blipFill>
        <p:spPr>
          <a:xfrm>
            <a:off x="665244" y="3522253"/>
            <a:ext cx="2420856" cy="2989085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991608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 smtClean="0"/>
              <a:t>Calcular el Promedio de 10 Notas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10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12956" y="2051107"/>
            <a:ext cx="452814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Promedio10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nota1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nota2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nota3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nota4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nota5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nota6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nota7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nota8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nota9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nota10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Real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total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Real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promedio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Real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la nota 1"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nota1 </a:t>
            </a: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la nota 2"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nota2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la nota 3"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nota3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la nota 4"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nota4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la nota 5"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nota5 </a:t>
            </a:r>
            <a:endParaRPr lang="es-ES_tradnl" dirty="0" smtClean="0">
              <a:solidFill>
                <a:srgbClr val="000000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4125401" y="2051108"/>
            <a:ext cx="501856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ES_tradnl" b="1" dirty="0">
                <a:solidFill>
                  <a:srgbClr val="000080"/>
                </a:solidFill>
              </a:rPr>
              <a:t>Escribir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la nota 6"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>
                <a:solidFill>
                  <a:srgbClr val="000080"/>
                </a:solidFill>
              </a:rPr>
              <a:t>Leer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smtClean="0">
                <a:solidFill>
                  <a:srgbClr val="000000"/>
                </a:solidFill>
              </a:rPr>
              <a:t>nota6</a:t>
            </a:r>
            <a:endParaRPr lang="es-ES_tradnl" b="1" dirty="0" smtClean="0">
              <a:solidFill>
                <a:srgbClr val="00008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la nota 7"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nota7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la nota 8"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nota8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la nota 9"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nota9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la nota 10"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000000"/>
                </a:solidFill>
              </a:rPr>
              <a:t>nota10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dirty="0" smtClean="0">
                <a:solidFill>
                  <a:srgbClr val="000000"/>
                </a:solidFill>
              </a:rPr>
              <a:t>total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nota1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nota2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nota3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nota4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nota5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nota6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nota7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nota8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nota9 </a:t>
            </a:r>
            <a:r>
              <a:rPr lang="es-ES_tradnl" b="1" dirty="0">
                <a:solidFill>
                  <a:srgbClr val="000000"/>
                </a:solidFill>
              </a:rPr>
              <a:t>+</a:t>
            </a:r>
            <a:r>
              <a:rPr lang="es-ES_tradnl" dirty="0">
                <a:solidFill>
                  <a:srgbClr val="000000"/>
                </a:solidFill>
              </a:rPr>
              <a:t> nota10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dirty="0" smtClean="0">
                <a:solidFill>
                  <a:srgbClr val="000000"/>
                </a:solidFill>
              </a:rPr>
              <a:t>promedio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total </a:t>
            </a:r>
            <a:r>
              <a:rPr lang="es-ES_tradnl" b="1" dirty="0">
                <a:solidFill>
                  <a:srgbClr val="000000"/>
                </a:solidFill>
              </a:rPr>
              <a:t>/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10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promedio de las notas es: "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promedio </a:t>
            </a:r>
            <a:endParaRPr lang="es-ES_tradnl" dirty="0" smtClean="0">
              <a:solidFill>
                <a:srgbClr val="000000"/>
              </a:solidFill>
            </a:endParaRP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endParaRPr lang="es-ES_tradnl" dirty="0"/>
          </a:p>
        </p:txBody>
      </p:sp>
      <p:sp>
        <p:nvSpPr>
          <p:cNvPr id="8" name="CuadroTexto 7"/>
          <p:cNvSpPr txBox="1"/>
          <p:nvPr/>
        </p:nvSpPr>
        <p:spPr>
          <a:xfrm>
            <a:off x="7541125" y="2120315"/>
            <a:ext cx="1531088" cy="1754326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¿Puede hacerse más corto este código?</a:t>
            </a:r>
          </a:p>
          <a:p>
            <a:pPr algn="ctr"/>
            <a:r>
              <a:rPr lang="es-ES_tradnl" dirty="0">
                <a:latin typeface="Arial" charset="0"/>
                <a:ea typeface="Arial" charset="0"/>
                <a:cs typeface="Arial" charset="0"/>
              </a:rPr>
              <a:t>E</a:t>
            </a:r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s bastante tedioso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…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01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Estructuras de Control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Repetición</a:t>
            </a:r>
            <a:endParaRPr lang="es-ES_tradnl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11</a:t>
            </a:fld>
            <a:endParaRPr lang="es-ES_tradnl" dirty="0"/>
          </a:p>
        </p:txBody>
      </p:sp>
      <p:sp>
        <p:nvSpPr>
          <p:cNvPr id="6" name="CustomShape 6"/>
          <p:cNvSpPr/>
          <p:nvPr/>
        </p:nvSpPr>
        <p:spPr>
          <a:xfrm>
            <a:off x="839972" y="6315740"/>
            <a:ext cx="7464055" cy="25968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r">
              <a:lnSpc>
                <a:spcPct val="100000"/>
              </a:lnSpc>
            </a:pP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Extraído de: "Barry, P., &amp; Griffiths, D. (2009). Head First Programming: A Learner's Guide to </a:t>
            </a:r>
            <a:r>
              <a:rPr lang="es-AR" sz="1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Programming. " </a:t>
            </a:r>
            <a:r>
              <a:rPr lang="es-AR" sz="1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O'Reilly Media, Inc."."</a:t>
            </a:r>
            <a:endParaRPr lang="es-AR" sz="1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Shape 241"/>
          <p:cNvPicPr/>
          <p:nvPr/>
        </p:nvPicPr>
        <p:blipFill>
          <a:blip r:embed="rId2"/>
          <a:stretch/>
        </p:blipFill>
        <p:spPr>
          <a:xfrm>
            <a:off x="839972" y="2120315"/>
            <a:ext cx="7272670" cy="4047425"/>
          </a:xfrm>
          <a:prstGeom prst="rect">
            <a:avLst/>
          </a:prstGeom>
          <a:ln>
            <a:noFill/>
          </a:ln>
        </p:spPr>
      </p:pic>
      <p:sp>
        <p:nvSpPr>
          <p:cNvPr id="8" name="CustomShape 2"/>
          <p:cNvSpPr/>
          <p:nvPr/>
        </p:nvSpPr>
        <p:spPr>
          <a:xfrm>
            <a:off x="1667982" y="4465673"/>
            <a:ext cx="1103796" cy="706713"/>
          </a:xfrm>
          <a:prstGeom prst="rect">
            <a:avLst/>
          </a:prstGeom>
          <a:solidFill>
            <a:srgbClr val="FCFBF4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3880" tIns="42120" rIns="83880" bIns="42120"/>
          <a:lstStyle/>
          <a:p>
            <a:pPr algn="ctr"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respuesta = no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3"/>
          <p:cNvSpPr/>
          <p:nvPr/>
        </p:nvSpPr>
        <p:spPr>
          <a:xfrm>
            <a:off x="3756585" y="2257682"/>
            <a:ext cx="1632793" cy="634373"/>
          </a:xfrm>
          <a:prstGeom prst="rect">
            <a:avLst/>
          </a:prstGeom>
          <a:solidFill>
            <a:srgbClr val="FCFBF4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3880" tIns="42120" rIns="83880" bIns="42120"/>
          <a:lstStyle/>
          <a:p>
            <a:pPr algn="ctr"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preguntar “ya llegamos?”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CustomShape 4"/>
          <p:cNvSpPr/>
          <p:nvPr/>
        </p:nvSpPr>
        <p:spPr>
          <a:xfrm>
            <a:off x="6301590" y="4465672"/>
            <a:ext cx="1373788" cy="696081"/>
          </a:xfrm>
          <a:prstGeom prst="rect">
            <a:avLst/>
          </a:prstGeom>
          <a:solidFill>
            <a:srgbClr val="FCFBF4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3880" tIns="42120" rIns="83880" bIns="42120"/>
          <a:lstStyle/>
          <a:p>
            <a:pPr algn="ctr">
              <a:lnSpc>
                <a:spcPct val="100000"/>
              </a:lnSpc>
            </a:pPr>
            <a:r>
              <a:rPr lang="es-AR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Imprimir “Llegamos!”</a:t>
            </a:r>
            <a:endParaRPr lang="es-A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CustomShape 5"/>
          <p:cNvSpPr/>
          <p:nvPr/>
        </p:nvSpPr>
        <p:spPr>
          <a:xfrm>
            <a:off x="3618362" y="4828580"/>
            <a:ext cx="2000668" cy="363630"/>
          </a:xfrm>
          <a:prstGeom prst="rect">
            <a:avLst/>
          </a:prstGeom>
          <a:solidFill>
            <a:srgbClr val="FCFBF4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3880" tIns="42120" rIns="83880" bIns="42120"/>
          <a:lstStyle/>
          <a:p>
            <a:pPr algn="ctr"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¿respuesta = no?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51331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Instrucción</a:t>
            </a:r>
            <a:r>
              <a:rPr lang="es-ES_tradnl" sz="2800" b="1" dirty="0" smtClean="0"/>
              <a:t> </a:t>
            </a:r>
            <a:r>
              <a:rPr lang="es-ES_tradnl" sz="2800" b="1" i="1" dirty="0" smtClean="0"/>
              <a:t>Mientras</a:t>
            </a:r>
            <a:endParaRPr lang="es-ES_tradnl" sz="2800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6457918" cy="4351338"/>
          </a:xfrm>
        </p:spPr>
        <p:txBody>
          <a:bodyPr/>
          <a:lstStyle/>
          <a:p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La 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instrucción </a:t>
            </a:r>
            <a:r>
              <a:rPr lang="es-AR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Mientras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ejecuta una secuencia de instrucciones mientras una condición sea verdadera</a:t>
            </a:r>
            <a:endParaRPr lang="es-ES_tradnl" dirty="0"/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12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104" y="2160000"/>
            <a:ext cx="2340864" cy="1960473"/>
          </a:xfrm>
          <a:prstGeom prst="rect">
            <a:avLst/>
          </a:prstGeom>
        </p:spPr>
      </p:pic>
      <p:sp>
        <p:nvSpPr>
          <p:cNvPr id="7" name="CustomShape 1"/>
          <p:cNvSpPr/>
          <p:nvPr/>
        </p:nvSpPr>
        <p:spPr>
          <a:xfrm>
            <a:off x="777240" y="4160158"/>
            <a:ext cx="7589520" cy="20480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También llamados iteraciones 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“l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oops” en Inglés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Sirven para ejecutar código varias 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veces</a:t>
            </a: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 condición se verifica al principio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 cantidad de veces 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ejecutado depende 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 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una condición (puede que no se ejecute ninguna vez)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Mientras (While)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4826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879" y="4143227"/>
            <a:ext cx="6679111" cy="2340885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2706693" y="4713504"/>
            <a:ext cx="426138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AR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Mientras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&lt;condición&gt; </a:t>
            </a:r>
            <a:r>
              <a:rPr lang="es-AR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Hacer 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1"/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&lt;instrucciones&gt; 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0"/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Fin Mientras 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Instrucción</a:t>
            </a:r>
            <a:r>
              <a:rPr lang="es-ES_tradnl" sz="2800" b="1" dirty="0" smtClean="0"/>
              <a:t> </a:t>
            </a:r>
            <a:r>
              <a:rPr lang="es-ES_tradnl" sz="2800" b="1" i="1" dirty="0" smtClean="0"/>
              <a:t>Mientras</a:t>
            </a:r>
            <a:endParaRPr lang="es-ES_tradnl" sz="2800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6457918" cy="4351338"/>
          </a:xfrm>
        </p:spPr>
        <p:txBody>
          <a:bodyPr/>
          <a:lstStyle/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La 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instrucción </a:t>
            </a:r>
            <a:r>
              <a:rPr lang="es-AR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Mientras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ejecuta una secuencia de instrucciones mientras una condición sea verdadera</a:t>
            </a:r>
            <a:endParaRPr lang="es-ES_tradnl" dirty="0"/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13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104" y="2160000"/>
            <a:ext cx="2340864" cy="1960473"/>
          </a:xfrm>
          <a:prstGeom prst="rect">
            <a:avLst/>
          </a:prstGeom>
        </p:spPr>
      </p:pic>
      <p:sp>
        <p:nvSpPr>
          <p:cNvPr id="10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Mientras (While)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55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Instrucción</a:t>
            </a:r>
            <a:r>
              <a:rPr lang="es-ES_tradnl" sz="2800" b="1" dirty="0"/>
              <a:t> </a:t>
            </a:r>
            <a:r>
              <a:rPr lang="es-ES_tradnl" sz="2800" b="1" i="1" dirty="0"/>
              <a:t>Mientras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14</a:t>
            </a:fld>
            <a:endParaRPr lang="es-ES_tradnl" dirty="0"/>
          </a:p>
        </p:txBody>
      </p:sp>
      <p:grpSp>
        <p:nvGrpSpPr>
          <p:cNvPr id="10" name="Agrupar 9"/>
          <p:cNvGrpSpPr/>
          <p:nvPr/>
        </p:nvGrpSpPr>
        <p:grpSpPr>
          <a:xfrm>
            <a:off x="257175" y="5616024"/>
            <a:ext cx="2828925" cy="716400"/>
            <a:chOff x="249840" y="1009800"/>
            <a:chExt cx="3297960" cy="716400"/>
          </a:xfrm>
        </p:grpSpPr>
        <p:sp>
          <p:nvSpPr>
            <p:cNvPr id="11" name="CustomShape 1"/>
            <p:cNvSpPr/>
            <p:nvPr/>
          </p:nvSpPr>
          <p:spPr>
            <a:xfrm>
              <a:off x="249840" y="1009800"/>
              <a:ext cx="3297960" cy="716400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12" name="CustomShape 2"/>
            <p:cNvSpPr/>
            <p:nvPr/>
          </p:nvSpPr>
          <p:spPr>
            <a:xfrm>
              <a:off x="249840" y="1009800"/>
              <a:ext cx="3297960" cy="70542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2900" b="0" i="0" u="none" strike="noStrike" kern="0" cap="none" spc="-1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Repetitivas</a:t>
              </a:r>
              <a:endParaRPr kumimoji="0" lang="es-AR" sz="29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</p:grpSp>
      <p:sp>
        <p:nvSpPr>
          <p:cNvPr id="13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Mientras (While)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CustomShape 4"/>
          <p:cNvSpPr/>
          <p:nvPr/>
        </p:nvSpPr>
        <p:spPr>
          <a:xfrm>
            <a:off x="6848726" y="1650932"/>
            <a:ext cx="1514880" cy="585360"/>
          </a:xfrm>
          <a:prstGeom prst="roundRect">
            <a:avLst>
              <a:gd name="adj" fmla="val 16667"/>
            </a:avLst>
          </a:pr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s-A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Inicio</a:t>
            </a:r>
            <a:endParaRPr lang="es-A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CustomShape 5"/>
          <p:cNvSpPr/>
          <p:nvPr/>
        </p:nvSpPr>
        <p:spPr>
          <a:xfrm>
            <a:off x="6773126" y="4196492"/>
            <a:ext cx="1662120" cy="731160"/>
          </a:xfrm>
          <a:prstGeom prst="rect">
            <a:avLst/>
          </a:pr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s-AR" sz="1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Instrucciones bucle</a:t>
            </a:r>
            <a:endParaRPr lang="es-AR" sz="1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CustomShape 6"/>
          <p:cNvSpPr/>
          <p:nvPr/>
        </p:nvSpPr>
        <p:spPr>
          <a:xfrm>
            <a:off x="6773126" y="2788892"/>
            <a:ext cx="1662120" cy="855000"/>
          </a:xfrm>
          <a:prstGeom prst="diamond">
            <a:avLst/>
          </a:prstGeom>
          <a:solidFill>
            <a:srgbClr val="9BBB59"/>
          </a:solidFill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" name="CustomShape 7"/>
          <p:cNvSpPr/>
          <p:nvPr/>
        </p:nvSpPr>
        <p:spPr>
          <a:xfrm flipH="1">
            <a:off x="7602926" y="2238092"/>
            <a:ext cx="360" cy="549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CustomShape 8"/>
          <p:cNvSpPr/>
          <p:nvPr/>
        </p:nvSpPr>
        <p:spPr>
          <a:xfrm>
            <a:off x="7605086" y="3645692"/>
            <a:ext cx="360" cy="549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" name="CustomShape 9"/>
          <p:cNvSpPr/>
          <p:nvPr/>
        </p:nvSpPr>
        <p:spPr>
          <a:xfrm>
            <a:off x="8437046" y="3217292"/>
            <a:ext cx="589680" cy="2121480"/>
          </a:xfrm>
          <a:prstGeom prst="bentConnector2">
            <a:avLst/>
          </a:pr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CustomShape 10"/>
          <p:cNvSpPr/>
          <p:nvPr/>
        </p:nvSpPr>
        <p:spPr>
          <a:xfrm>
            <a:off x="6971846" y="2960972"/>
            <a:ext cx="1514880" cy="73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s-A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Condición</a:t>
            </a:r>
            <a:endParaRPr lang="es-A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CustomShape 11"/>
          <p:cNvSpPr/>
          <p:nvPr/>
        </p:nvSpPr>
        <p:spPr>
          <a:xfrm>
            <a:off x="8647068" y="2787092"/>
            <a:ext cx="793080" cy="73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s-A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</a:t>
            </a:r>
            <a:endParaRPr lang="es-A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CustomShape 12"/>
          <p:cNvSpPr/>
          <p:nvPr/>
        </p:nvSpPr>
        <p:spPr>
          <a:xfrm>
            <a:off x="7672766" y="3599972"/>
            <a:ext cx="793080" cy="73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s-A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</a:t>
            </a:r>
            <a:endParaRPr lang="es-A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CustomShape 13"/>
          <p:cNvSpPr/>
          <p:nvPr/>
        </p:nvSpPr>
        <p:spPr>
          <a:xfrm>
            <a:off x="6773126" y="5800292"/>
            <a:ext cx="1662120" cy="731160"/>
          </a:xfrm>
          <a:prstGeom prst="rect">
            <a:avLst/>
          </a:pr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s-AR" sz="1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Siguiente Instrucción</a:t>
            </a:r>
            <a:endParaRPr lang="es-AR" sz="1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CustomShape 14"/>
          <p:cNvSpPr/>
          <p:nvPr/>
        </p:nvSpPr>
        <p:spPr>
          <a:xfrm rot="16200000">
            <a:off x="8083886" y="4852052"/>
            <a:ext cx="469440" cy="1427040"/>
          </a:xfrm>
          <a:prstGeom prst="bentConnector2">
            <a:avLst/>
          </a:prstGeom>
          <a:noFill/>
          <a:ln w="28440">
            <a:solidFill>
              <a:srgbClr val="000000"/>
            </a:solidFill>
            <a:round/>
            <a:head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" name="CustomShape 15"/>
          <p:cNvSpPr/>
          <p:nvPr/>
        </p:nvSpPr>
        <p:spPr>
          <a:xfrm rot="5400000">
            <a:off x="6819926" y="4410692"/>
            <a:ext cx="266400" cy="1303560"/>
          </a:xfrm>
          <a:prstGeom prst="bentConnector2">
            <a:avLst/>
          </a:pr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" name="CustomShape 16"/>
          <p:cNvSpPr/>
          <p:nvPr/>
        </p:nvSpPr>
        <p:spPr>
          <a:xfrm flipH="1">
            <a:off x="6302606" y="3217292"/>
            <a:ext cx="466920" cy="1990080"/>
          </a:xfrm>
          <a:prstGeom prst="bentConnector2">
            <a:avLst/>
          </a:prstGeom>
          <a:noFill/>
          <a:ln w="28440">
            <a:solidFill>
              <a:srgbClr val="000000"/>
            </a:solidFill>
            <a:round/>
            <a:head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CustomShape 17"/>
          <p:cNvSpPr/>
          <p:nvPr/>
        </p:nvSpPr>
        <p:spPr>
          <a:xfrm>
            <a:off x="257175" y="3278745"/>
            <a:ext cx="5449500" cy="177531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tanqueLleno </a:t>
            </a:r>
            <a:r>
              <a:rPr lang="es-AR" sz="2000" b="1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= </a:t>
            </a:r>
            <a:r>
              <a:rPr lang="es-AR" sz="20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falso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Mientras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tanqueLleno </a:t>
            </a:r>
            <a:r>
              <a:rPr lang="es-AR" sz="20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= falso Hacer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llenarTanque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Fin </a:t>
            </a:r>
            <a:r>
              <a:rPr lang="es-AR" sz="2000" b="1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Mientras</a:t>
            </a:r>
          </a:p>
          <a:p>
            <a:pPr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Escribir</a:t>
            </a:r>
            <a:r>
              <a:rPr lang="es-AR" sz="2000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urier New" charset="0"/>
                <a:ea typeface="Courier New" charset="0"/>
                <a:cs typeface="Courier New" charset="0"/>
              </a:rPr>
              <a:t> “Siguiente”</a:t>
            </a:r>
            <a:endParaRPr lang="es-AR" sz="2000" b="1" spc="-1" dirty="0" smtClean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28" name="CustomShape 18"/>
          <p:cNvSpPr/>
          <p:nvPr/>
        </p:nvSpPr>
        <p:spPr>
          <a:xfrm rot="10800000" flipH="1">
            <a:off x="4241739" y="2697808"/>
            <a:ext cx="2055467" cy="90216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non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CustomShape 19"/>
          <p:cNvSpPr/>
          <p:nvPr/>
        </p:nvSpPr>
        <p:spPr>
          <a:xfrm rot="10800000" flipH="1">
            <a:off x="2470245" y="1888703"/>
            <a:ext cx="4372361" cy="134180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CustomShape 14"/>
          <p:cNvSpPr/>
          <p:nvPr/>
        </p:nvSpPr>
        <p:spPr>
          <a:xfrm rot="16200000" flipV="1">
            <a:off x="6547436" y="2424182"/>
            <a:ext cx="320520" cy="867780"/>
          </a:xfrm>
          <a:prstGeom prst="bentConnector2">
            <a:avLst/>
          </a:prstGeom>
          <a:noFill/>
          <a:ln w="28440">
            <a:solidFill>
              <a:srgbClr val="000000"/>
            </a:solidFill>
            <a:round/>
            <a:head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" name="CustomShape 19"/>
          <p:cNvSpPr/>
          <p:nvPr/>
        </p:nvSpPr>
        <p:spPr>
          <a:xfrm rot="10800000" flipH="1" flipV="1">
            <a:off x="2323696" y="4988564"/>
            <a:ext cx="4445830" cy="1223925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57559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Decir 5 Veces “Hola”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15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525438" y="2578154"/>
            <a:ext cx="809312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>
                <a:solidFill>
                  <a:srgbClr val="000080"/>
                </a:solidFill>
              </a:rPr>
              <a:t>Algoritmo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 err="1">
                <a:solidFill>
                  <a:srgbClr val="000000"/>
                </a:solidFill>
              </a:rPr>
              <a:t>DecirHolaMientras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endParaRPr lang="es-ES_tradnl" sz="3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</a:rPr>
              <a:t> </a:t>
            </a:r>
            <a:r>
              <a:rPr lang="es-ES_tradnl" sz="3200" dirty="0" err="1">
                <a:solidFill>
                  <a:srgbClr val="000000"/>
                </a:solidFill>
              </a:rPr>
              <a:t>cantHolas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80"/>
                </a:solidFill>
              </a:rPr>
              <a:t>Como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80"/>
                </a:solidFill>
              </a:rPr>
              <a:t>Entero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endParaRPr lang="es-ES_tradnl" sz="3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3200" dirty="0" err="1" smtClean="0">
                <a:solidFill>
                  <a:srgbClr val="000000"/>
                </a:solidFill>
              </a:rPr>
              <a:t>cantHolas</a:t>
            </a:r>
            <a:r>
              <a:rPr lang="es-ES_tradnl" sz="3200" dirty="0" smtClean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00"/>
                </a:solidFill>
              </a:rPr>
              <a:t>=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>
                <a:solidFill>
                  <a:srgbClr val="8E6B23"/>
                </a:solidFill>
              </a:rPr>
              <a:t>1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endParaRPr lang="es-ES_tradnl" sz="3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</a:rPr>
              <a:t>Mientras</a:t>
            </a:r>
            <a:r>
              <a:rPr lang="es-ES_tradnl" sz="3200" dirty="0" smtClean="0">
                <a:solidFill>
                  <a:srgbClr val="000000"/>
                </a:solidFill>
              </a:rPr>
              <a:t> </a:t>
            </a:r>
            <a:r>
              <a:rPr lang="es-ES_tradnl" sz="3200" dirty="0" err="1">
                <a:solidFill>
                  <a:srgbClr val="000000"/>
                </a:solidFill>
              </a:rPr>
              <a:t>cantHolas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00"/>
                </a:solidFill>
              </a:rPr>
              <a:t>&lt;=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>
                <a:solidFill>
                  <a:srgbClr val="8E6B23"/>
                </a:solidFill>
              </a:rPr>
              <a:t>5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80"/>
                </a:solidFill>
              </a:rPr>
              <a:t>Hacer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endParaRPr lang="es-ES_tradnl" sz="32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3200" b="1" dirty="0" smtClean="0">
                <a:solidFill>
                  <a:srgbClr val="000080"/>
                </a:solidFill>
              </a:rPr>
              <a:t>Escribir</a:t>
            </a:r>
            <a:r>
              <a:rPr lang="es-ES_tradnl" sz="3200" dirty="0" smtClean="0">
                <a:solidFill>
                  <a:srgbClr val="000000"/>
                </a:solidFill>
              </a:rPr>
              <a:t> </a:t>
            </a:r>
            <a:r>
              <a:rPr lang="es-ES_tradnl" sz="3200" dirty="0">
                <a:solidFill>
                  <a:srgbClr val="FF0000"/>
                </a:solidFill>
              </a:rPr>
              <a:t>"Hola"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endParaRPr lang="es-ES_tradnl" sz="32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3200" dirty="0" err="1" smtClean="0">
                <a:solidFill>
                  <a:srgbClr val="000000"/>
                </a:solidFill>
              </a:rPr>
              <a:t>cantHolas</a:t>
            </a:r>
            <a:r>
              <a:rPr lang="es-ES_tradnl" sz="3200" dirty="0" smtClean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00"/>
                </a:solidFill>
              </a:rPr>
              <a:t>=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 err="1">
                <a:solidFill>
                  <a:srgbClr val="000000"/>
                </a:solidFill>
              </a:rPr>
              <a:t>cantHolas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b="1" dirty="0">
                <a:solidFill>
                  <a:srgbClr val="000000"/>
                </a:solidFill>
              </a:rPr>
              <a:t>+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r>
              <a:rPr lang="es-ES_tradnl" sz="3200" dirty="0">
                <a:solidFill>
                  <a:srgbClr val="8E6B23"/>
                </a:solidFill>
              </a:rPr>
              <a:t>1</a:t>
            </a:r>
            <a:r>
              <a:rPr lang="es-ES_tradnl" sz="3200" dirty="0">
                <a:solidFill>
                  <a:srgbClr val="000000"/>
                </a:solidFill>
              </a:rPr>
              <a:t> </a:t>
            </a:r>
            <a:endParaRPr lang="es-ES_tradnl" sz="32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32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32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32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3200" dirty="0" smtClean="0">
                <a:solidFill>
                  <a:srgbClr val="000000"/>
                </a:solidFill>
              </a:rPr>
              <a:t> </a:t>
            </a:r>
            <a:endParaRPr lang="es-ES_tradnl" sz="3200" dirty="0"/>
          </a:p>
        </p:txBody>
      </p:sp>
      <p:sp>
        <p:nvSpPr>
          <p:cNvPr id="7" name="CuadroTexto 6"/>
          <p:cNvSpPr txBox="1"/>
          <p:nvPr/>
        </p:nvSpPr>
        <p:spPr>
          <a:xfrm>
            <a:off x="6856822" y="2791589"/>
            <a:ext cx="2251283" cy="92333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latin typeface="Arial" charset="0"/>
                <a:ea typeface="Arial" charset="0"/>
                <a:cs typeface="Arial" charset="0"/>
              </a:rPr>
              <a:t>Usamos la variable </a:t>
            </a:r>
            <a:r>
              <a:rPr lang="es-ES" i="1" dirty="0" err="1" smtClean="0">
                <a:latin typeface="Arial" charset="0"/>
                <a:ea typeface="Arial" charset="0"/>
                <a:cs typeface="Arial" charset="0"/>
              </a:rPr>
              <a:t>cantHolas</a:t>
            </a:r>
            <a:r>
              <a:rPr lang="es-ES" dirty="0" smtClean="0">
                <a:latin typeface="Arial" charset="0"/>
                <a:ea typeface="Arial" charset="0"/>
                <a:cs typeface="Arial" charset="0"/>
              </a:rPr>
              <a:t> como contador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856822" y="4455992"/>
            <a:ext cx="2251283" cy="92333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latin typeface="Arial" charset="0"/>
                <a:ea typeface="Arial" charset="0"/>
                <a:cs typeface="Arial" charset="0"/>
              </a:rPr>
              <a:t>Se repite hasta que </a:t>
            </a:r>
            <a:r>
              <a:rPr lang="es-ES" i="1" dirty="0" err="1" smtClean="0">
                <a:latin typeface="Arial" charset="0"/>
                <a:ea typeface="Arial" charset="0"/>
                <a:cs typeface="Arial" charset="0"/>
              </a:rPr>
              <a:t>cantHolas</a:t>
            </a:r>
            <a:r>
              <a:rPr lang="es-ES" dirty="0" smtClean="0">
                <a:latin typeface="Arial" charset="0"/>
                <a:ea typeface="Arial" charset="0"/>
                <a:cs typeface="Arial" charset="0"/>
              </a:rPr>
              <a:t> sea mayor que 5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6856823" y="5885520"/>
            <a:ext cx="2251283" cy="64633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latin typeface="Arial" charset="0"/>
                <a:ea typeface="Arial" charset="0"/>
                <a:cs typeface="Arial" charset="0"/>
              </a:rPr>
              <a:t>En cada iteración se incrementa en 1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ector recto de flecha 10"/>
          <p:cNvCxnSpPr/>
          <p:nvPr/>
        </p:nvCxnSpPr>
        <p:spPr>
          <a:xfrm flipH="1">
            <a:off x="3583460" y="3540215"/>
            <a:ext cx="3273363" cy="3632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>
            <a:stCxn id="9" idx="1"/>
          </p:cNvCxnSpPr>
          <p:nvPr/>
        </p:nvCxnSpPr>
        <p:spPr>
          <a:xfrm flipH="1" flipV="1">
            <a:off x="5165124" y="5684108"/>
            <a:ext cx="1691699" cy="5245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>
            <a:stCxn id="8" idx="1"/>
          </p:cNvCxnSpPr>
          <p:nvPr/>
        </p:nvCxnSpPr>
        <p:spPr>
          <a:xfrm flipH="1" flipV="1">
            <a:off x="5165124" y="4695568"/>
            <a:ext cx="1691698" cy="222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Mientras (While)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762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Calcular el Promedio de 10 Notas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16</a:t>
            </a:fld>
            <a:endParaRPr lang="es-ES_tradnl" dirty="0"/>
          </a:p>
        </p:txBody>
      </p:sp>
      <p:sp>
        <p:nvSpPr>
          <p:cNvPr id="3" name="Rectángulo 2"/>
          <p:cNvSpPr/>
          <p:nvPr/>
        </p:nvSpPr>
        <p:spPr>
          <a:xfrm>
            <a:off x="628650" y="2120315"/>
            <a:ext cx="601156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Promedio10Mientras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nota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suma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promedio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Real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contador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contador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suma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Mientras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contador </a:t>
            </a:r>
            <a:r>
              <a:rPr lang="es-ES_tradnl" sz="2000" b="1" dirty="0">
                <a:solidFill>
                  <a:srgbClr val="000000"/>
                </a:solidFill>
              </a:rPr>
              <a:t>&lt;=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un </a:t>
            </a:r>
            <a:r>
              <a:rPr lang="es-ES_tradnl" sz="2000" dirty="0" smtClean="0">
                <a:solidFill>
                  <a:srgbClr val="FF0000"/>
                </a:solidFill>
              </a:rPr>
              <a:t>número"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nota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suma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suma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nota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contador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contador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promedio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suma </a:t>
            </a:r>
            <a:r>
              <a:rPr lang="es-ES_tradnl" sz="2000" b="1" dirty="0">
                <a:solidFill>
                  <a:srgbClr val="000000"/>
                </a:solidFill>
              </a:rPr>
              <a:t>/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"El promedio de las notas es: 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promedio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endParaRPr lang="es-ES_tradnl" sz="2000" dirty="0"/>
          </a:p>
        </p:txBody>
      </p:sp>
      <p:sp>
        <p:nvSpPr>
          <p:cNvPr id="7" name="CuadroTexto 6"/>
          <p:cNvSpPr txBox="1"/>
          <p:nvPr/>
        </p:nvSpPr>
        <p:spPr>
          <a:xfrm>
            <a:off x="6301944" y="2088045"/>
            <a:ext cx="2682592" cy="92333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latin typeface="Arial" charset="0"/>
                <a:ea typeface="Arial" charset="0"/>
                <a:cs typeface="Arial" charset="0"/>
              </a:rPr>
              <a:t>Usamos la variable </a:t>
            </a:r>
            <a:r>
              <a:rPr lang="es-ES" i="1" dirty="0" smtClean="0">
                <a:latin typeface="Arial" charset="0"/>
                <a:ea typeface="Arial" charset="0"/>
                <a:cs typeface="Arial" charset="0"/>
              </a:rPr>
              <a:t>suma </a:t>
            </a:r>
            <a:r>
              <a:rPr lang="es-ES" dirty="0" smtClean="0">
                <a:latin typeface="Arial" charset="0"/>
                <a:ea typeface="Arial" charset="0"/>
                <a:cs typeface="Arial" charset="0"/>
              </a:rPr>
              <a:t>como acumulador de las notas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195366" y="3229947"/>
            <a:ext cx="2344322" cy="64633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mtClean="0">
                <a:latin typeface="Arial" charset="0"/>
                <a:ea typeface="Arial" charset="0"/>
                <a:cs typeface="Arial" charset="0"/>
              </a:rPr>
              <a:t>La variable </a:t>
            </a:r>
            <a:r>
              <a:rPr lang="es-ES" i="1" smtClean="0">
                <a:latin typeface="Arial" charset="0"/>
                <a:ea typeface="Arial" charset="0"/>
                <a:cs typeface="Arial" charset="0"/>
              </a:rPr>
              <a:t>suma</a:t>
            </a:r>
            <a:r>
              <a:rPr lang="es-ES" smtClean="0">
                <a:latin typeface="Arial" charset="0"/>
                <a:ea typeface="Arial" charset="0"/>
                <a:cs typeface="Arial" charset="0"/>
              </a:rPr>
              <a:t> se inicializa en cero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6054811" y="4712698"/>
            <a:ext cx="2954440" cy="92333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latin typeface="Arial" charset="0"/>
                <a:ea typeface="Arial" charset="0"/>
                <a:cs typeface="Arial" charset="0"/>
              </a:rPr>
              <a:t>En cada iteración se suma la nota ingresada por el usuario en </a:t>
            </a:r>
            <a:r>
              <a:rPr lang="es-ES" smtClean="0">
                <a:latin typeface="Arial" charset="0"/>
                <a:ea typeface="Arial" charset="0"/>
                <a:cs typeface="Arial" charset="0"/>
              </a:rPr>
              <a:t>la variable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Conector recto de flecha 9"/>
          <p:cNvCxnSpPr/>
          <p:nvPr/>
        </p:nvCxnSpPr>
        <p:spPr>
          <a:xfrm flipH="1">
            <a:off x="3086100" y="2298357"/>
            <a:ext cx="3215844" cy="2471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>
            <a:stCxn id="9" idx="1"/>
          </p:cNvCxnSpPr>
          <p:nvPr/>
        </p:nvCxnSpPr>
        <p:spPr>
          <a:xfrm flipH="1" flipV="1">
            <a:off x="3756453" y="4794489"/>
            <a:ext cx="2298358" cy="3798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>
            <a:stCxn id="8" idx="1"/>
          </p:cNvCxnSpPr>
          <p:nvPr/>
        </p:nvCxnSpPr>
        <p:spPr>
          <a:xfrm flipH="1" flipV="1">
            <a:off x="2248926" y="3549237"/>
            <a:ext cx="3946440" cy="38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Mientras (While)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151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3158" y="3781168"/>
            <a:ext cx="4470809" cy="279425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s-ES_tradnl" b="1" dirty="0">
                <a:solidFill>
                  <a:prstClr val="black"/>
                </a:solidFill>
              </a:rPr>
              <a:t>Estructuras de </a:t>
            </a:r>
            <a:r>
              <a:rPr lang="es-ES_tradnl" b="1" dirty="0" smtClean="0">
                <a:solidFill>
                  <a:prstClr val="black"/>
                </a:solidFill>
              </a:rPr>
              <a:t>Control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/>
            </a:r>
            <a:b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</a:br>
            <a:r>
              <a:rPr lang="es-AR" sz="28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Simular la E</a:t>
            </a: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spera </a:t>
            </a:r>
            <a:r>
              <a:rPr lang="es-AR" sz="28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de un C</a:t>
            </a: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olectivo</a:t>
            </a:r>
            <a:endParaRPr lang="es-ES_tradnl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5895718" cy="4351338"/>
          </a:xfrm>
        </p:spPr>
        <p:txBody>
          <a:bodyPr/>
          <a:lstStyle/>
          <a:p>
            <a:pPr marL="573300" indent="-342900">
              <a:buClr>
                <a:srgbClr val="000000"/>
              </a:buClr>
              <a:buFont typeface="Courier New" charset="0"/>
              <a:buChar char="o"/>
            </a:pP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pPr marL="573300" indent="-342900">
              <a:buClr>
                <a:srgbClr val="000000"/>
              </a:buClr>
              <a:buFont typeface="Courier New" charset="0"/>
              <a:buChar char="o"/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Cuando 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llegamos a la parada, miramos si el colectivo arribó a la 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parada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Siempre tenemos que esperar antes de que 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llegue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17</a:t>
            </a:fld>
            <a:endParaRPr lang="es-ES_tradnl" dirty="0"/>
          </a:p>
        </p:txBody>
      </p:sp>
      <p:sp>
        <p:nvSpPr>
          <p:cNvPr id="7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Mientras (While)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8156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</a:t>
            </a:r>
            <a:r>
              <a:rPr lang="es-ES_tradnl" b="1" dirty="0" smtClean="0">
                <a:solidFill>
                  <a:prstClr val="black"/>
                </a:solidFill>
              </a:rPr>
              <a:t>Control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/>
            </a:r>
            <a:b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</a:br>
            <a:r>
              <a:rPr lang="es-AR" sz="28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Simular la </a:t>
            </a: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Espera </a:t>
            </a:r>
            <a:r>
              <a:rPr lang="es-AR" sz="28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de un </a:t>
            </a: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Colectivo</a:t>
            </a:r>
            <a:endParaRPr lang="es-ES_tradnl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18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622596" y="2120315"/>
            <a:ext cx="589880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EsperarColectivoMientras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llegadaColectivo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 err="1" smtClean="0">
                <a:solidFill>
                  <a:srgbClr val="000080"/>
                </a:solidFill>
              </a:rPr>
              <a:t>Logico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"Esperando el colectivo"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</a:t>
            </a:r>
            <a:r>
              <a:rPr lang="es-ES_tradnl" sz="2400" dirty="0" smtClean="0">
                <a:solidFill>
                  <a:srgbClr val="FF0000"/>
                </a:solidFill>
              </a:rPr>
              <a:t>Llegó </a:t>
            </a:r>
            <a:r>
              <a:rPr lang="es-ES_tradnl" sz="2400" dirty="0">
                <a:solidFill>
                  <a:srgbClr val="FF0000"/>
                </a:solidFill>
              </a:rPr>
              <a:t>el colectivo? (V o F)"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llegadaColectivo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Mientras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llegadaColectivo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Falso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"Esperando el colectivo"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</a:t>
            </a:r>
            <a:r>
              <a:rPr lang="es-ES_tradnl" sz="2400" dirty="0" smtClean="0">
                <a:solidFill>
                  <a:srgbClr val="FF0000"/>
                </a:solidFill>
              </a:rPr>
              <a:t>Llegó </a:t>
            </a:r>
            <a:r>
              <a:rPr lang="es-ES_tradnl" sz="2400" dirty="0">
                <a:solidFill>
                  <a:srgbClr val="FF0000"/>
                </a:solidFill>
              </a:rPr>
              <a:t>el colectivo? (V o F)"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llegadaColectivo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"Ya </a:t>
            </a:r>
            <a:r>
              <a:rPr lang="es-ES_tradnl" sz="2400" dirty="0" smtClean="0">
                <a:solidFill>
                  <a:srgbClr val="FF0000"/>
                </a:solidFill>
              </a:rPr>
              <a:t>llegó </a:t>
            </a:r>
            <a:r>
              <a:rPr lang="es-ES_tradnl" sz="2400" dirty="0">
                <a:solidFill>
                  <a:srgbClr val="FF0000"/>
                </a:solidFill>
              </a:rPr>
              <a:t>el colectivo"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006" y="1025720"/>
            <a:ext cx="1550197" cy="968873"/>
          </a:xfrm>
          <a:prstGeom prst="rect">
            <a:avLst/>
          </a:prstGeom>
        </p:spPr>
      </p:pic>
      <p:sp>
        <p:nvSpPr>
          <p:cNvPr id="13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Mientras (While)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9119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Estructura de Control</a:t>
            </a:r>
            <a:br>
              <a:rPr lang="es-ES_tradnl" b="1" dirty="0" smtClean="0"/>
            </a:br>
            <a:r>
              <a:rPr lang="es-ES_tradnl" sz="2800" i="1" dirty="0" smtClean="0"/>
              <a:t>Selección</a:t>
            </a:r>
            <a:endParaRPr lang="es-ES_tradnl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</a:t>
            </a:fld>
            <a:endParaRPr lang="es-ES_tradnl" dirty="0"/>
          </a:p>
        </p:txBody>
      </p:sp>
      <p:sp>
        <p:nvSpPr>
          <p:cNvPr id="8" name="CustomShape 5"/>
          <p:cNvSpPr/>
          <p:nvPr/>
        </p:nvSpPr>
        <p:spPr>
          <a:xfrm>
            <a:off x="460389" y="5201770"/>
            <a:ext cx="4760280" cy="1134360"/>
          </a:xfrm>
          <a:prstGeom prst="roundRect">
            <a:avLst>
              <a:gd name="adj" fmla="val 16667"/>
            </a:avLst>
          </a:prstGeom>
          <a:solidFill>
            <a:srgbClr val="8064A2"/>
          </a:solidFill>
          <a:ln w="255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6"/>
          <p:cNvSpPr/>
          <p:nvPr/>
        </p:nvSpPr>
        <p:spPr>
          <a:xfrm>
            <a:off x="502149" y="5257210"/>
            <a:ext cx="4677120" cy="102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50480" tIns="150480" rIns="150480" bIns="150480" anchor="ctr"/>
          <a:lstStyle/>
          <a:p>
            <a:pPr>
              <a:lnSpc>
                <a:spcPct val="90000"/>
              </a:lnSpc>
            </a:pPr>
            <a:r>
              <a:rPr lang="es-AR" sz="39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Repetitivas</a:t>
            </a:r>
            <a:endParaRPr lang="es-AR" sz="3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CustomShape 1"/>
          <p:cNvSpPr/>
          <p:nvPr/>
        </p:nvSpPr>
        <p:spPr>
          <a:xfrm>
            <a:off x="418629" y="2413484"/>
            <a:ext cx="4760280" cy="1134360"/>
          </a:xfrm>
          <a:prstGeom prst="roundRect">
            <a:avLst>
              <a:gd name="adj" fmla="val 16667"/>
            </a:avLst>
          </a:prstGeom>
          <a:solidFill>
            <a:srgbClr val="BF504D"/>
          </a:solidFill>
          <a:ln w="255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2"/>
          <p:cNvSpPr/>
          <p:nvPr/>
        </p:nvSpPr>
        <p:spPr>
          <a:xfrm>
            <a:off x="418629" y="2383860"/>
            <a:ext cx="4677120" cy="102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50480" tIns="150480" rIns="150480" bIns="150480" anchor="ctr"/>
          <a:lstStyle/>
          <a:p>
            <a:pPr>
              <a:lnSpc>
                <a:spcPct val="90000"/>
              </a:lnSpc>
            </a:pPr>
            <a:r>
              <a:rPr lang="es-AR" sz="39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Secuenciales</a:t>
            </a:r>
            <a:endParaRPr lang="es-AR" sz="3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418629" y="3763510"/>
            <a:ext cx="4760280" cy="1134360"/>
          </a:xfrm>
          <a:prstGeom prst="roundRect">
            <a:avLst>
              <a:gd name="adj" fmla="val 16667"/>
            </a:avLst>
          </a:prstGeom>
          <a:solidFill>
            <a:srgbClr val="9BBB59"/>
          </a:solidFill>
          <a:ln w="255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4"/>
          <p:cNvSpPr/>
          <p:nvPr/>
        </p:nvSpPr>
        <p:spPr>
          <a:xfrm>
            <a:off x="301665" y="3818950"/>
            <a:ext cx="5025241" cy="102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50480" tIns="150480" rIns="150480" bIns="150480" anchor="ctr"/>
          <a:lstStyle/>
          <a:p>
            <a:pPr>
              <a:lnSpc>
                <a:spcPct val="90000"/>
              </a:lnSpc>
            </a:pPr>
            <a:r>
              <a:rPr lang="es-AR" sz="39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Selección </a:t>
            </a:r>
            <a:r>
              <a:rPr lang="es-AR" sz="39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o </a:t>
            </a:r>
            <a:r>
              <a:rPr lang="es-AR" sz="39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de </a:t>
            </a:r>
            <a:r>
              <a:rPr lang="es-AR" sz="39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Decisión</a:t>
            </a:r>
            <a:endParaRPr lang="es-AR" sz="3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pSp>
        <p:nvGrpSpPr>
          <p:cNvPr id="14" name="13 Grupo"/>
          <p:cNvGrpSpPr/>
          <p:nvPr/>
        </p:nvGrpSpPr>
        <p:grpSpPr>
          <a:xfrm>
            <a:off x="5220669" y="2413484"/>
            <a:ext cx="3294681" cy="973653"/>
            <a:chOff x="5220669" y="2222090"/>
            <a:chExt cx="3294681" cy="973653"/>
          </a:xfrm>
        </p:grpSpPr>
        <p:pic>
          <p:nvPicPr>
            <p:cNvPr id="15" name="Shape 164"/>
            <p:cNvPicPr/>
            <p:nvPr/>
          </p:nvPicPr>
          <p:blipFill>
            <a:blip r:embed="rId2" cstate="print"/>
            <a:stretch/>
          </p:blipFill>
          <p:spPr>
            <a:xfrm>
              <a:off x="5220669" y="2222090"/>
              <a:ext cx="3294681" cy="973653"/>
            </a:xfrm>
            <a:prstGeom prst="rect">
              <a:avLst/>
            </a:prstGeom>
            <a:ln>
              <a:noFill/>
            </a:ln>
          </p:spPr>
        </p:pic>
        <p:sp>
          <p:nvSpPr>
            <p:cNvPr id="16" name="Rectángulo 1"/>
            <p:cNvSpPr/>
            <p:nvPr/>
          </p:nvSpPr>
          <p:spPr>
            <a:xfrm>
              <a:off x="5485006" y="2311826"/>
              <a:ext cx="968952" cy="4618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900" dirty="0" smtClean="0">
                  <a:solidFill>
                    <a:sysClr val="windowText" lastClr="000000"/>
                  </a:solidFill>
                </a:rPr>
                <a:t>Escribir “Bienvenido!”</a:t>
              </a:r>
              <a:endParaRPr lang="es-ES_tradnl" sz="9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ángulo 1"/>
            <p:cNvSpPr/>
            <p:nvPr/>
          </p:nvSpPr>
          <p:spPr>
            <a:xfrm>
              <a:off x="7349253" y="2311826"/>
              <a:ext cx="968952" cy="4618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900" dirty="0" smtClean="0">
                  <a:solidFill>
                    <a:sysClr val="windowText" lastClr="000000"/>
                  </a:solidFill>
                </a:rPr>
                <a:t>Escribir “Vuelva pronto!”</a:t>
              </a:r>
              <a:endParaRPr lang="es-ES_tradnl" sz="9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17 Grupo"/>
          <p:cNvGrpSpPr/>
          <p:nvPr/>
        </p:nvGrpSpPr>
        <p:grpSpPr>
          <a:xfrm>
            <a:off x="5220670" y="3439661"/>
            <a:ext cx="3294680" cy="1530295"/>
            <a:chOff x="-99360" y="1972080"/>
            <a:chExt cx="10275840" cy="5333038"/>
          </a:xfrm>
        </p:grpSpPr>
        <p:pic>
          <p:nvPicPr>
            <p:cNvPr id="19" name="Shape 187"/>
            <p:cNvPicPr/>
            <p:nvPr/>
          </p:nvPicPr>
          <p:blipFill>
            <a:blip r:embed="rId3" cstate="print"/>
            <a:stretch/>
          </p:blipFill>
          <p:spPr>
            <a:xfrm>
              <a:off x="-99360" y="1972080"/>
              <a:ext cx="10275840" cy="48751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0" name="CustomShape 2"/>
            <p:cNvSpPr/>
            <p:nvPr/>
          </p:nvSpPr>
          <p:spPr>
            <a:xfrm>
              <a:off x="3224880" y="2736360"/>
              <a:ext cx="5117743" cy="498599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9040" tIns="29520" rIns="59040" bIns="29520"/>
            <a:lstStyle/>
            <a:p>
              <a:pPr>
                <a:lnSpc>
                  <a:spcPct val="100000"/>
                </a:lnSpc>
              </a:pPr>
              <a:r>
                <a:rPr lang="es-AR" sz="800" b="1" strike="noStrike" spc="-1" dirty="0">
                  <a:solidFill>
                    <a:srgbClr val="7F0055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Si, el número es &gt;= a 20</a:t>
              </a:r>
              <a:endParaRPr lang="es-AR" sz="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s-AR" sz="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21" name="CustomShape 3"/>
            <p:cNvSpPr/>
            <p:nvPr/>
          </p:nvSpPr>
          <p:spPr>
            <a:xfrm>
              <a:off x="2999861" y="6806519"/>
              <a:ext cx="5342762" cy="498599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9040" tIns="29520" rIns="59040" bIns="29520"/>
            <a:lstStyle/>
            <a:p>
              <a:pPr>
                <a:lnSpc>
                  <a:spcPct val="100000"/>
                </a:lnSpc>
              </a:pPr>
              <a:r>
                <a:rPr lang="es-AR" sz="800" b="1" strike="noStrike" spc="-1" dirty="0">
                  <a:solidFill>
                    <a:srgbClr val="7F0055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No, el número es &lt; a 20</a:t>
              </a:r>
              <a:endParaRPr lang="es-AR" sz="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s-AR" sz="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22" name="CustomShape 4"/>
            <p:cNvSpPr/>
            <p:nvPr/>
          </p:nvSpPr>
          <p:spPr>
            <a:xfrm>
              <a:off x="1003115" y="3043621"/>
              <a:ext cx="1423582" cy="786960"/>
            </a:xfrm>
            <a:prstGeom prst="rect">
              <a:avLst/>
            </a:prstGeom>
            <a:solidFill>
              <a:srgbClr val="FFFFFF"/>
            </a:solidFill>
            <a:ln w="9360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9040" tIns="29520" rIns="59040" bIns="29520"/>
            <a:lstStyle/>
            <a:p>
              <a:pPr algn="ctr">
                <a:lnSpc>
                  <a:spcPct val="100000"/>
                </a:lnSpc>
              </a:pPr>
              <a:r>
                <a:rPr lang="es-AR" sz="600" b="1" strike="noStrike" spc="-1" dirty="0">
                  <a:solidFill>
                    <a:srgbClr val="7F0055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Número &gt;= 20</a:t>
              </a:r>
              <a:endParaRPr lang="es-AR" sz="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0704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19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1006" y="1025720"/>
            <a:ext cx="1550197" cy="968873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5782" y="867203"/>
            <a:ext cx="4012435" cy="5708221"/>
          </a:xfrm>
          <a:prstGeom prst="rect">
            <a:avLst/>
          </a:prstGeom>
        </p:spPr>
      </p:pic>
      <p:sp>
        <p:nvSpPr>
          <p:cNvPr id="9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Mientras (While)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49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</a:t>
            </a:r>
            <a:r>
              <a:rPr lang="es-ES_tradnl" b="1" dirty="0" smtClean="0">
                <a:solidFill>
                  <a:prstClr val="black"/>
                </a:solidFill>
              </a:rPr>
              <a:t>Control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/>
            </a:r>
            <a:b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</a:br>
            <a:r>
              <a:rPr lang="es-AR" sz="28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Simular la </a:t>
            </a: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Espera </a:t>
            </a:r>
            <a:r>
              <a:rPr lang="es-AR" sz="28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de un </a:t>
            </a:r>
            <a:r>
              <a:rPr lang="es-AR" sz="28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Colectivo</a:t>
            </a:r>
            <a:endParaRPr lang="es-ES_tradnl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20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36696" y="2120315"/>
            <a:ext cx="589880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EsperarColectivoMientras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llegadaColectivo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 err="1" smtClean="0">
                <a:solidFill>
                  <a:srgbClr val="000080"/>
                </a:solidFill>
              </a:rPr>
              <a:t>Logico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"Esperando el colectivo"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</a:t>
            </a:r>
            <a:r>
              <a:rPr lang="es-ES_tradnl" sz="2400" dirty="0" smtClean="0">
                <a:solidFill>
                  <a:srgbClr val="FF0000"/>
                </a:solidFill>
              </a:rPr>
              <a:t>Llegó </a:t>
            </a:r>
            <a:r>
              <a:rPr lang="es-ES_tradnl" sz="2400" dirty="0">
                <a:solidFill>
                  <a:srgbClr val="FF0000"/>
                </a:solidFill>
              </a:rPr>
              <a:t>el colectivo? (V o F)"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llegadaColectivo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Mientras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llegadaColectivo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Falso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Hacer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"Esperando el colectivo"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</a:t>
            </a:r>
            <a:r>
              <a:rPr lang="es-ES_tradnl" sz="2400" dirty="0" smtClean="0">
                <a:solidFill>
                  <a:srgbClr val="FF0000"/>
                </a:solidFill>
              </a:rPr>
              <a:t>Llegó </a:t>
            </a:r>
            <a:r>
              <a:rPr lang="es-ES_tradnl" sz="2400" dirty="0">
                <a:solidFill>
                  <a:srgbClr val="FF0000"/>
                </a:solidFill>
              </a:rPr>
              <a:t>el colectivo? (V o F)"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llegadaColectivo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"Ya </a:t>
            </a:r>
            <a:r>
              <a:rPr lang="es-ES_tradnl" sz="2400" dirty="0" smtClean="0">
                <a:solidFill>
                  <a:srgbClr val="FF0000"/>
                </a:solidFill>
              </a:rPr>
              <a:t>llegó </a:t>
            </a:r>
            <a:r>
              <a:rPr lang="es-ES_tradnl" sz="2400" dirty="0">
                <a:solidFill>
                  <a:srgbClr val="FF0000"/>
                </a:solidFill>
              </a:rPr>
              <a:t>el colectivo"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006" y="1025720"/>
            <a:ext cx="1550197" cy="968873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14956" y="2946077"/>
            <a:ext cx="5172838" cy="1110008"/>
          </a:xfrm>
          <a:prstGeom prst="roundRect">
            <a:avLst/>
          </a:prstGeom>
          <a:solidFill>
            <a:schemeClr val="accent2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redondeado 8"/>
          <p:cNvSpPr/>
          <p:nvPr/>
        </p:nvSpPr>
        <p:spPr>
          <a:xfrm>
            <a:off x="514956" y="4401106"/>
            <a:ext cx="5172838" cy="1110008"/>
          </a:xfrm>
          <a:prstGeom prst="roundRect">
            <a:avLst/>
          </a:prstGeom>
          <a:solidFill>
            <a:schemeClr val="accent2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CuadroTexto 9"/>
          <p:cNvSpPr txBox="1"/>
          <p:nvPr/>
        </p:nvSpPr>
        <p:spPr>
          <a:xfrm>
            <a:off x="6172199" y="3671654"/>
            <a:ext cx="29470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¿Por qué parece que hicimos algo mal?</a:t>
            </a:r>
          </a:p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¿Cuál es la razón por la cual está repetido el código?</a:t>
            </a:r>
          </a:p>
        </p:txBody>
      </p:sp>
      <p:cxnSp>
        <p:nvCxnSpPr>
          <p:cNvPr id="11" name="Conector recto de flecha 10"/>
          <p:cNvCxnSpPr>
            <a:stCxn id="10" idx="1"/>
            <a:endCxn id="9" idx="3"/>
          </p:cNvCxnSpPr>
          <p:nvPr/>
        </p:nvCxnSpPr>
        <p:spPr>
          <a:xfrm flipH="1">
            <a:off x="5687794" y="4210263"/>
            <a:ext cx="484405" cy="74584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>
            <a:stCxn id="10" idx="1"/>
            <a:endCxn id="8" idx="3"/>
          </p:cNvCxnSpPr>
          <p:nvPr/>
        </p:nvCxnSpPr>
        <p:spPr>
          <a:xfrm flipH="1" flipV="1">
            <a:off x="5687794" y="3501081"/>
            <a:ext cx="484405" cy="70918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Mientras (While)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1979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</a:t>
            </a:r>
            <a:r>
              <a:rPr lang="es-ES_tradnl" b="1" dirty="0" smtClean="0">
                <a:solidFill>
                  <a:prstClr val="black"/>
                </a:solidFill>
              </a:rPr>
              <a:t>Control</a:t>
            </a:r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/>
            </a:r>
            <a:b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</a:br>
            <a:r>
              <a:rPr lang="es-AR" sz="28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Simular la Espera de un Colectivo</a:t>
            </a:r>
            <a:endParaRPr lang="es-ES_tradnl" dirty="0"/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000" r="-11728" b="17390"/>
          <a:stretch/>
        </p:blipFill>
        <p:spPr>
          <a:xfrm>
            <a:off x="271848" y="3512144"/>
            <a:ext cx="2075935" cy="2724664"/>
          </a:xfrm>
        </p:spPr>
      </p:pic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21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1006" y="1025720"/>
            <a:ext cx="1550197" cy="96887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/>
          <a:srcRect t="17907" b="5070"/>
          <a:stretch/>
        </p:blipFill>
        <p:spPr>
          <a:xfrm>
            <a:off x="6654688" y="3699998"/>
            <a:ext cx="2373269" cy="2363815"/>
          </a:xfrm>
          <a:prstGeom prst="rect">
            <a:avLst/>
          </a:prstGeom>
        </p:spPr>
      </p:pic>
      <p:sp>
        <p:nvSpPr>
          <p:cNvPr id="9" name="Marcador de contenido 2"/>
          <p:cNvSpPr txBox="1">
            <a:spLocks/>
          </p:cNvSpPr>
          <p:nvPr/>
        </p:nvSpPr>
        <p:spPr>
          <a:xfrm>
            <a:off x="2347783" y="2160000"/>
            <a:ext cx="4738786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 smtClean="0"/>
              <a:t>Necesitamos que las instrucciones para “mirar si viene el colectivo” se ejecuten al menos 1 vez</a:t>
            </a:r>
          </a:p>
          <a:p>
            <a:endParaRPr lang="es-ES_tradnl" dirty="0" smtClean="0"/>
          </a:p>
          <a:p>
            <a:r>
              <a:rPr lang="es-ES_tradnl" dirty="0" smtClean="0"/>
              <a:t>Con la instrucción </a:t>
            </a:r>
            <a:r>
              <a:rPr lang="es-ES_tradnl" i="1" dirty="0" smtClean="0"/>
              <a:t>Mientras</a:t>
            </a:r>
            <a:r>
              <a:rPr lang="es-ES_tradnl" dirty="0" smtClean="0"/>
              <a:t> es posible que no se ejecute ninguna vez el cuerpo de instrucciones!</a:t>
            </a:r>
            <a:endParaRPr lang="es-ES_tradnl" i="1" dirty="0"/>
          </a:p>
        </p:txBody>
      </p:sp>
      <p:sp>
        <p:nvSpPr>
          <p:cNvPr id="10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Mientras (While)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6307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104" y="2160000"/>
            <a:ext cx="2340864" cy="196047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Instrucción</a:t>
            </a:r>
            <a:r>
              <a:rPr lang="es-ES_tradnl" sz="2800" b="1" dirty="0" smtClean="0"/>
              <a:t> </a:t>
            </a:r>
            <a:r>
              <a:rPr lang="es-ES_tradnl" sz="2800" b="1" i="1" dirty="0" smtClean="0"/>
              <a:t>Repetir</a:t>
            </a:r>
            <a:endParaRPr lang="es-ES_tradnl" sz="2800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6457918" cy="4351338"/>
          </a:xfrm>
        </p:spPr>
        <p:txBody>
          <a:bodyPr/>
          <a:lstStyle/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La instrucción </a:t>
            </a:r>
            <a:r>
              <a:rPr lang="es-AR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Repetir 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ejecuta una secuencia de instrucciones hasta que una condición se 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cumpla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22</a:t>
            </a:fld>
            <a:endParaRPr lang="es-ES_tradnl" dirty="0"/>
          </a:p>
        </p:txBody>
      </p:sp>
      <p:sp>
        <p:nvSpPr>
          <p:cNvPr id="10" name="CustomShape 1"/>
          <p:cNvSpPr/>
          <p:nvPr/>
        </p:nvSpPr>
        <p:spPr>
          <a:xfrm>
            <a:off x="777240" y="4160158"/>
            <a:ext cx="7589520" cy="20480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También llamada “do while”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 “do until” en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Inglés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Sirven para ejecutar código varias veces, asegurando que se ejecute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menos una vez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 verificación de la condición se hace al final (en vez de al principio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760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104" y="2160000"/>
            <a:ext cx="2340864" cy="196047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879" y="4143227"/>
            <a:ext cx="5545225" cy="2340885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2706694" y="4713504"/>
            <a:ext cx="31256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AR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Repetir</a:t>
            </a:r>
          </a:p>
          <a:p>
            <a:pPr lvl="1"/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&lt;instrucciones&gt; 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0"/>
            <a:r>
              <a:rPr lang="es-AR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Hasta Que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&lt;condición&gt;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Instrucción</a:t>
            </a:r>
            <a:r>
              <a:rPr lang="es-ES_tradnl" sz="2800" b="1" dirty="0" smtClean="0"/>
              <a:t> </a:t>
            </a:r>
            <a:r>
              <a:rPr lang="es-ES_tradnl" sz="2800" b="1" i="1" dirty="0" smtClean="0"/>
              <a:t>Repetir</a:t>
            </a:r>
            <a:endParaRPr lang="es-ES_tradnl" sz="2800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6457918" cy="4351338"/>
          </a:xfrm>
        </p:spPr>
        <p:txBody>
          <a:bodyPr/>
          <a:lstStyle/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La instrucción </a:t>
            </a:r>
            <a:r>
              <a:rPr lang="es-AR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Repetir 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ejecuta una secuencia de instrucciones hasta que una condición se 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cumpla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23</a:t>
            </a:fld>
            <a:endParaRPr lang="es-ES_tradnl" dirty="0"/>
          </a:p>
        </p:txBody>
      </p:sp>
      <p:sp>
        <p:nvSpPr>
          <p:cNvPr id="11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243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Instrucción</a:t>
            </a:r>
            <a:r>
              <a:rPr lang="es-ES_tradnl" sz="2800" b="1" dirty="0"/>
              <a:t> </a:t>
            </a:r>
            <a:r>
              <a:rPr lang="es-ES_tradnl" sz="2800" b="1" i="1" dirty="0" smtClean="0"/>
              <a:t>Repetir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24</a:t>
            </a:fld>
            <a:endParaRPr lang="es-ES_tradnl" dirty="0"/>
          </a:p>
        </p:txBody>
      </p:sp>
      <p:grpSp>
        <p:nvGrpSpPr>
          <p:cNvPr id="10" name="Agrupar 9"/>
          <p:cNvGrpSpPr/>
          <p:nvPr/>
        </p:nvGrpSpPr>
        <p:grpSpPr>
          <a:xfrm>
            <a:off x="257175" y="5616024"/>
            <a:ext cx="2828925" cy="716400"/>
            <a:chOff x="249840" y="1009800"/>
            <a:chExt cx="3297960" cy="716400"/>
          </a:xfrm>
        </p:grpSpPr>
        <p:sp>
          <p:nvSpPr>
            <p:cNvPr id="11" name="CustomShape 1"/>
            <p:cNvSpPr/>
            <p:nvPr/>
          </p:nvSpPr>
          <p:spPr>
            <a:xfrm>
              <a:off x="249840" y="1009800"/>
              <a:ext cx="3297960" cy="716400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12" name="CustomShape 2"/>
            <p:cNvSpPr/>
            <p:nvPr/>
          </p:nvSpPr>
          <p:spPr>
            <a:xfrm>
              <a:off x="249840" y="1009800"/>
              <a:ext cx="3297960" cy="70542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2900" b="0" i="0" u="none" strike="noStrike" kern="0" cap="none" spc="-1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Repetitivas</a:t>
              </a:r>
              <a:endParaRPr kumimoji="0" lang="es-AR" sz="29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</p:grpSp>
      <p:sp>
        <p:nvSpPr>
          <p:cNvPr id="13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CustomShape 4"/>
          <p:cNvSpPr/>
          <p:nvPr/>
        </p:nvSpPr>
        <p:spPr>
          <a:xfrm>
            <a:off x="6450480" y="1978430"/>
            <a:ext cx="1514880" cy="585360"/>
          </a:xfrm>
          <a:prstGeom prst="roundRect">
            <a:avLst>
              <a:gd name="adj" fmla="val 16667"/>
            </a:avLst>
          </a:pr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s-A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Inicio</a:t>
            </a:r>
            <a:endParaRPr lang="es-A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CustomShape 5"/>
          <p:cNvSpPr/>
          <p:nvPr/>
        </p:nvSpPr>
        <p:spPr>
          <a:xfrm>
            <a:off x="7208640" y="2565230"/>
            <a:ext cx="360" cy="784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" name="CustomShape 6"/>
          <p:cNvSpPr/>
          <p:nvPr/>
        </p:nvSpPr>
        <p:spPr>
          <a:xfrm>
            <a:off x="7208640" y="4084790"/>
            <a:ext cx="360" cy="732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" name="CustomShape 7"/>
          <p:cNvSpPr/>
          <p:nvPr/>
        </p:nvSpPr>
        <p:spPr>
          <a:xfrm rot="10800000" flipH="1">
            <a:off x="8032320" y="3660916"/>
            <a:ext cx="864180" cy="1596394"/>
          </a:xfrm>
          <a:prstGeom prst="bentConnector2">
            <a:avLst/>
          </a:pr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" name="CustomShape 8"/>
          <p:cNvSpPr/>
          <p:nvPr/>
        </p:nvSpPr>
        <p:spPr>
          <a:xfrm>
            <a:off x="6376680" y="4818830"/>
            <a:ext cx="1662120" cy="855000"/>
          </a:xfrm>
          <a:prstGeom prst="diamond">
            <a:avLst/>
          </a:prstGeom>
          <a:solidFill>
            <a:srgbClr val="9BBB59"/>
          </a:solidFill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" name="CustomShape 9"/>
          <p:cNvSpPr/>
          <p:nvPr/>
        </p:nvSpPr>
        <p:spPr>
          <a:xfrm>
            <a:off x="6575400" y="4990910"/>
            <a:ext cx="1514880" cy="50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s-A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Condición</a:t>
            </a:r>
            <a:endParaRPr lang="es-A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CustomShape 10"/>
          <p:cNvSpPr/>
          <p:nvPr/>
        </p:nvSpPr>
        <p:spPr>
          <a:xfrm>
            <a:off x="7297200" y="5599310"/>
            <a:ext cx="793080" cy="73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s-A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</a:t>
            </a:r>
            <a:endParaRPr lang="es-A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CustomShape 11"/>
          <p:cNvSpPr/>
          <p:nvPr/>
        </p:nvSpPr>
        <p:spPr>
          <a:xfrm>
            <a:off x="8198280" y="4752590"/>
            <a:ext cx="793080" cy="73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s-A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</a:t>
            </a:r>
            <a:endParaRPr lang="es-A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CustomShape 12"/>
          <p:cNvSpPr/>
          <p:nvPr/>
        </p:nvSpPr>
        <p:spPr>
          <a:xfrm>
            <a:off x="6376680" y="3351830"/>
            <a:ext cx="1662120" cy="731160"/>
          </a:xfrm>
          <a:prstGeom prst="rect">
            <a:avLst/>
          </a:pr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s-AR" sz="1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Acción</a:t>
            </a:r>
            <a:endParaRPr lang="es-AR" sz="1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CustomShape 13"/>
          <p:cNvSpPr/>
          <p:nvPr/>
        </p:nvSpPr>
        <p:spPr>
          <a:xfrm>
            <a:off x="553424" y="3190550"/>
            <a:ext cx="6021976" cy="14932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llegadaColectivo </a:t>
            </a:r>
            <a:r>
              <a:rPr lang="es-AR" sz="2000" b="1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=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r>
              <a:rPr lang="es-AR" sz="20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Falso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Repetir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	esperarColectivo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Hasta </a:t>
            </a:r>
            <a:r>
              <a:rPr lang="es-AR" sz="20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Que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llegadaColectivo </a:t>
            </a:r>
            <a:r>
              <a:rPr lang="es-AR" sz="20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= Verdadero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CustomShape 14"/>
          <p:cNvSpPr/>
          <p:nvPr/>
        </p:nvSpPr>
        <p:spPr>
          <a:xfrm>
            <a:off x="3663540" y="4710831"/>
            <a:ext cx="2738880" cy="546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15"/>
          <p:cNvSpPr/>
          <p:nvPr/>
        </p:nvSpPr>
        <p:spPr>
          <a:xfrm rot="10800000" flipH="1">
            <a:off x="4071600" y="2255180"/>
            <a:ext cx="2350800" cy="82737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" name="CustomShape 6"/>
          <p:cNvSpPr/>
          <p:nvPr/>
        </p:nvSpPr>
        <p:spPr>
          <a:xfrm>
            <a:off x="7212747" y="5670623"/>
            <a:ext cx="360" cy="732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17"/>
          <p:cNvSpPr/>
          <p:nvPr/>
        </p:nvSpPr>
        <p:spPr>
          <a:xfrm rot="10800000" flipV="1">
            <a:off x="8042400" y="3660916"/>
            <a:ext cx="864000" cy="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0937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Instrucción</a:t>
            </a:r>
            <a:r>
              <a:rPr lang="es-ES_tradnl" sz="2800" b="1" dirty="0">
                <a:solidFill>
                  <a:prstClr val="black"/>
                </a:solidFill>
              </a:rPr>
              <a:t> </a:t>
            </a:r>
            <a:r>
              <a:rPr lang="es-ES_tradnl" sz="2800" b="1" i="1" dirty="0">
                <a:solidFill>
                  <a:prstClr val="black"/>
                </a:solidFill>
              </a:rPr>
              <a:t>Repetir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25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058779" y="2362710"/>
            <a:ext cx="702644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>
                <a:solidFill>
                  <a:srgbClr val="000080"/>
                </a:solidFill>
              </a:rPr>
              <a:t>Algoritmo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</a:rPr>
              <a:t>EsperarColectivoRepetir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llegadaColectivo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Como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 err="1" smtClean="0">
                <a:solidFill>
                  <a:srgbClr val="000080"/>
                </a:solidFill>
              </a:rPr>
              <a:t>Logico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Repetir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"Esperando el colectivo"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</a:t>
            </a:r>
            <a:r>
              <a:rPr lang="es-ES_tradnl" sz="2800" dirty="0" smtClean="0">
                <a:solidFill>
                  <a:srgbClr val="FF0000"/>
                </a:solidFill>
              </a:rPr>
              <a:t>Llegó </a:t>
            </a:r>
            <a:r>
              <a:rPr lang="es-ES_tradnl" sz="2800" dirty="0">
                <a:solidFill>
                  <a:srgbClr val="FF0000"/>
                </a:solidFill>
              </a:rPr>
              <a:t>el colectivo? (V o F)"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</a:rPr>
              <a:t>Leer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llegadaColectivo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Hasta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Que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llegadaColectivo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Verdadero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"Ya </a:t>
            </a:r>
            <a:r>
              <a:rPr lang="es-ES_tradnl" sz="2800" dirty="0" smtClean="0">
                <a:solidFill>
                  <a:srgbClr val="FF0000"/>
                </a:solidFill>
              </a:rPr>
              <a:t>llegó </a:t>
            </a:r>
            <a:r>
              <a:rPr lang="es-ES_tradnl" sz="2800" dirty="0">
                <a:solidFill>
                  <a:srgbClr val="FF0000"/>
                </a:solidFill>
              </a:rPr>
              <a:t>el colectivo"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r>
              <a:rPr lang="es-ES_tradnl" sz="2800" b="1" dirty="0" err="1" smtClean="0">
                <a:solidFill>
                  <a:srgbClr val="000080"/>
                </a:solidFill>
              </a:rPr>
              <a:t>FinAlgoritmo</a:t>
            </a:r>
            <a:endParaRPr lang="es-ES_tradnl" sz="2800" dirty="0"/>
          </a:p>
        </p:txBody>
      </p:sp>
      <p:sp>
        <p:nvSpPr>
          <p:cNvPr id="7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055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26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7176" y="890336"/>
            <a:ext cx="5326824" cy="5685088"/>
          </a:xfrm>
          <a:prstGeom prst="rect">
            <a:avLst/>
          </a:prstGeom>
        </p:spPr>
      </p:pic>
      <p:sp>
        <p:nvSpPr>
          <p:cNvPr id="8" name="CustomShape 1"/>
          <p:cNvSpPr/>
          <p:nvPr/>
        </p:nvSpPr>
        <p:spPr>
          <a:xfrm>
            <a:off x="396481" y="1172840"/>
            <a:ext cx="2097338" cy="54025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Diagrama de Flujo en PSeInt (Repetir)</a:t>
            </a:r>
          </a:p>
          <a:p>
            <a:pPr algn="ctr">
              <a:lnSpc>
                <a:spcPct val="100000"/>
              </a:lnSpc>
            </a:pPr>
            <a:endParaRPr lang="es-AR" sz="28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s-AR" sz="28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Simular la Espera de un Colectivo</a:t>
            </a:r>
            <a:endParaRPr lang="es-AR" sz="4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004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Instrucción</a:t>
            </a:r>
            <a:r>
              <a:rPr lang="es-ES_tradnl" sz="2800" b="1" dirty="0">
                <a:solidFill>
                  <a:prstClr val="black"/>
                </a:solidFill>
              </a:rPr>
              <a:t> </a:t>
            </a:r>
            <a:r>
              <a:rPr lang="es-ES_tradnl" sz="2800" b="1" i="1" dirty="0">
                <a:solidFill>
                  <a:prstClr val="black"/>
                </a:solidFill>
              </a:rPr>
              <a:t>Repetir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27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75200" y="2431522"/>
            <a:ext cx="594360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EsperarColectivoRepetir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llegadaColectivo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 err="1">
                <a:solidFill>
                  <a:srgbClr val="000080"/>
                </a:solidFill>
              </a:rPr>
              <a:t>Logico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Repetir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"Esperando el colectivo"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</a:t>
            </a:r>
            <a:r>
              <a:rPr lang="es-ES_tradnl" sz="2400" dirty="0" smtClean="0">
                <a:solidFill>
                  <a:srgbClr val="FF0000"/>
                </a:solidFill>
              </a:rPr>
              <a:t>Llegó </a:t>
            </a:r>
            <a:r>
              <a:rPr lang="es-ES_tradnl" sz="2400" dirty="0">
                <a:solidFill>
                  <a:srgbClr val="FF0000"/>
                </a:solidFill>
              </a:rPr>
              <a:t>el colectivo? (V o F</a:t>
            </a:r>
            <a:r>
              <a:rPr lang="es-ES_tradnl" sz="2400" dirty="0" smtClean="0">
                <a:solidFill>
                  <a:srgbClr val="FF0000"/>
                </a:solidFill>
              </a:rPr>
              <a:t>)”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llegadaColectivo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Que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llegadaColectivo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Verdadero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"Ya </a:t>
            </a:r>
            <a:r>
              <a:rPr lang="es-ES_tradnl" sz="2400" dirty="0" smtClean="0">
                <a:solidFill>
                  <a:srgbClr val="FF0000"/>
                </a:solidFill>
              </a:rPr>
              <a:t>llegó </a:t>
            </a:r>
            <a:r>
              <a:rPr lang="es-ES_tradnl" sz="2400" dirty="0">
                <a:solidFill>
                  <a:srgbClr val="FF0000"/>
                </a:solidFill>
              </a:rPr>
              <a:t>el colectivo"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endParaRPr lang="es-ES_tradnl" sz="2400" dirty="0"/>
          </a:p>
        </p:txBody>
      </p:sp>
      <p:sp>
        <p:nvSpPr>
          <p:cNvPr id="11" name="Rectángulo redondeado 10"/>
          <p:cNvSpPr/>
          <p:nvPr/>
        </p:nvSpPr>
        <p:spPr>
          <a:xfrm>
            <a:off x="845963" y="3555566"/>
            <a:ext cx="5172838" cy="1110008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CuadroTexto 11"/>
          <p:cNvSpPr txBox="1"/>
          <p:nvPr/>
        </p:nvSpPr>
        <p:spPr>
          <a:xfrm>
            <a:off x="6762492" y="3847294"/>
            <a:ext cx="23544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El código ahora no está duplicado!</a:t>
            </a:r>
          </a:p>
        </p:txBody>
      </p:sp>
      <p:cxnSp>
        <p:nvCxnSpPr>
          <p:cNvPr id="13" name="Conector recto de flecha 12"/>
          <p:cNvCxnSpPr>
            <a:stCxn id="12" idx="1"/>
            <a:endCxn id="6" idx="3"/>
          </p:cNvCxnSpPr>
          <p:nvPr/>
        </p:nvCxnSpPr>
        <p:spPr>
          <a:xfrm flipH="1">
            <a:off x="6018801" y="4139682"/>
            <a:ext cx="74369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4870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Calcular el Promedio de 10 Notas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28</a:t>
            </a:fld>
            <a:endParaRPr lang="es-ES_tradnl" dirty="0"/>
          </a:p>
        </p:txBody>
      </p:sp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Retomar el ejercicio del promedio de 10 notas y resuelvalo utilizando la estructura de control </a:t>
            </a:r>
            <a:r>
              <a:rPr lang="es-AR" sz="2400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</a:t>
            </a:r>
            <a:endParaRPr lang="es-AR" sz="2400" b="1" i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695" y="3344874"/>
            <a:ext cx="5064871" cy="2340885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089969" y="3976444"/>
            <a:ext cx="34784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Repetir</a:t>
            </a:r>
          </a:p>
          <a:p>
            <a:pPr lvl="1"/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&lt;instrucciones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&gt; 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vl="0"/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Hasta Que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&lt;condición&gt;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149628" y="6174049"/>
            <a:ext cx="88447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Recuerda </a:t>
            </a:r>
            <a:r>
              <a:rPr lang="es-AR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plantear el Pseudocódigo, el Diagrama de Flujo y las Pruebas de </a:t>
            </a:r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Escritorio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2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>
                <a:solidFill>
                  <a:prstClr val="black"/>
                </a:solidFill>
              </a:rPr>
              <a:t>Estructura de Control</a:t>
            </a:r>
            <a:br>
              <a:rPr lang="es-AR" b="1" dirty="0">
                <a:solidFill>
                  <a:prstClr val="black"/>
                </a:solidFill>
              </a:rPr>
            </a:br>
            <a:r>
              <a:rPr lang="es-AR" sz="2800" i="1" dirty="0">
                <a:solidFill>
                  <a:prstClr val="black"/>
                </a:solidFill>
              </a:rPr>
              <a:t>Selección Simple y Múltiple</a:t>
            </a:r>
            <a:endParaRPr lang="es-AR" b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</a:t>
            </a:fld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6794468" y="2215593"/>
            <a:ext cx="2349500" cy="1560739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10" name="CustomShape 3"/>
          <p:cNvSpPr/>
          <p:nvPr/>
        </p:nvSpPr>
        <p:spPr>
          <a:xfrm>
            <a:off x="3678042" y="2215593"/>
            <a:ext cx="3116458" cy="159994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&lt;condición&gt; </a:t>
            </a:r>
            <a:r>
              <a:rPr lang="es-AR" sz="2000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Entonces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instrucciones&gt;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000" b="1" strike="noStrike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Sino</a:t>
            </a:r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</a:t>
            </a: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instrucciones&gt;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000" b="1" strike="noStrike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FinSi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373201" y="2198118"/>
            <a:ext cx="288412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Selección</a:t>
            </a:r>
          </a:p>
          <a:p>
            <a:pPr algn="ctr"/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Simple</a:t>
            </a:r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(Si)</a:t>
            </a:r>
            <a:endParaRPr lang="es-ES" sz="4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233260" y="4189298"/>
            <a:ext cx="3164007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Alternativa </a:t>
            </a:r>
          </a:p>
          <a:p>
            <a:pPr algn="ctr"/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Múltiple</a:t>
            </a:r>
            <a:r>
              <a:rPr lang="es-E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endParaRPr lang="es-ES" sz="48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pPr algn="ctr"/>
            <a:r>
              <a:rPr lang="es-E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(Según)</a:t>
            </a:r>
            <a:endParaRPr lang="es-ES" sz="4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cxnSp>
        <p:nvCxnSpPr>
          <p:cNvPr id="13" name="Conector recto 12"/>
          <p:cNvCxnSpPr/>
          <p:nvPr/>
        </p:nvCxnSpPr>
        <p:spPr>
          <a:xfrm>
            <a:off x="32" y="4062538"/>
            <a:ext cx="9143968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/>
          <p:cNvSpPr/>
          <p:nvPr/>
        </p:nvSpPr>
        <p:spPr>
          <a:xfrm>
            <a:off x="3678042" y="4174767"/>
            <a:ext cx="430056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Segun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 &lt;variable&gt;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Hacer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&lt;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número1&gt;: &lt;instrucciones&gt;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&lt;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número2&gt;,&lt;número3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&gt;: &lt;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instrucciones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&gt;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&lt;...&gt;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De </a:t>
            </a:r>
            <a:r>
              <a:rPr lang="es-AR" sz="20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Otro Modo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: &lt;instrucciones&gt; 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0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Courier New"/>
              </a:rPr>
              <a:t>FinSegun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617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Calcular el Promedio de 10 Notas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29</a:t>
            </a:fld>
            <a:endParaRPr lang="es-ES_tradnl" dirty="0"/>
          </a:p>
        </p:txBody>
      </p:sp>
      <p:sp>
        <p:nvSpPr>
          <p:cNvPr id="17" name="Rectángulo 16"/>
          <p:cNvSpPr/>
          <p:nvPr/>
        </p:nvSpPr>
        <p:spPr>
          <a:xfrm>
            <a:off x="1744579" y="2120315"/>
            <a:ext cx="565484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Promedio10Repetir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nota, suma, promedio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Real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contador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suma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contador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Repetir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'Ingrese un </a:t>
            </a:r>
            <a:r>
              <a:rPr lang="es-ES_tradnl" sz="2000" dirty="0" smtClean="0">
                <a:solidFill>
                  <a:srgbClr val="FF0000"/>
                </a:solidFill>
              </a:rPr>
              <a:t>número</a:t>
            </a:r>
            <a:r>
              <a:rPr lang="es-ES_tradnl" sz="2000" dirty="0">
                <a:solidFill>
                  <a:srgbClr val="FF0000"/>
                </a:solidFill>
              </a:rPr>
              <a:t>:'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nota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suma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suma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nota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contador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contador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Hasta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Que</a:t>
            </a:r>
            <a:r>
              <a:rPr lang="es-ES_tradnl" sz="2000" dirty="0">
                <a:solidFill>
                  <a:srgbClr val="000000"/>
                </a:solidFill>
              </a:rPr>
              <a:t> contador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promedio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suma </a:t>
            </a:r>
            <a:r>
              <a:rPr lang="es-ES_tradnl" sz="2000" b="1" dirty="0">
                <a:solidFill>
                  <a:srgbClr val="000000"/>
                </a:solidFill>
              </a:rPr>
              <a:t>/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'El promedio de las notas es: '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promedio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endParaRPr lang="es-ES_tradnl" sz="2000" dirty="0"/>
          </a:p>
        </p:txBody>
      </p:sp>
      <p:sp>
        <p:nvSpPr>
          <p:cNvPr id="18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985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30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0049" y="896518"/>
            <a:ext cx="2798168" cy="5678905"/>
          </a:xfrm>
          <a:prstGeom prst="rect">
            <a:avLst/>
          </a:prstGeom>
        </p:spPr>
      </p:pic>
      <p:sp>
        <p:nvSpPr>
          <p:cNvPr id="8" name="CustomShape 1"/>
          <p:cNvSpPr/>
          <p:nvPr/>
        </p:nvSpPr>
        <p:spPr>
          <a:xfrm>
            <a:off x="396481" y="1172840"/>
            <a:ext cx="2097338" cy="54025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Diagrama de Flujo en PSeInt (Repetir)</a:t>
            </a:r>
          </a:p>
          <a:p>
            <a:pPr algn="ctr">
              <a:lnSpc>
                <a:spcPct val="100000"/>
              </a:lnSpc>
            </a:pPr>
            <a:endParaRPr lang="es-AR" sz="28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s-AR" sz="28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 el Promedio de 10 Notas</a:t>
            </a:r>
            <a:endParaRPr lang="es-AR" sz="4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8613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 smtClean="0">
                <a:solidFill>
                  <a:prstClr val="black"/>
                </a:solidFill>
              </a:rPr>
              <a:t>Prueba de Escritorio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31</a:t>
            </a:fld>
            <a:endParaRPr lang="es-ES_tradnl" dirty="0"/>
          </a:p>
        </p:txBody>
      </p:sp>
      <p:graphicFrame>
        <p:nvGraphicFramePr>
          <p:cNvPr id="6" name="Table 3"/>
          <p:cNvGraphicFramePr/>
          <p:nvPr>
            <p:extLst>
              <p:ext uri="{D42A27DB-BD31-4B8C-83A1-F6EECF244321}">
                <p14:modId xmlns:p14="http://schemas.microsoft.com/office/powerpoint/2010/main" val="1416147575"/>
              </p:ext>
            </p:extLst>
          </p:nvPr>
        </p:nvGraphicFramePr>
        <p:xfrm>
          <a:off x="263190" y="2120315"/>
          <a:ext cx="8617619" cy="4241800"/>
        </p:xfrm>
        <a:graphic>
          <a:graphicData uri="http://schemas.openxmlformats.org/drawingml/2006/table">
            <a:tbl>
              <a:tblPr/>
              <a:tblGrid>
                <a:gridCol w="49118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28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28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9820">
                <a:tc rowSpan="2">
                  <a:txBody>
                    <a:bodyPr/>
                    <a:lstStyle/>
                    <a:p>
                      <a:r>
                        <a:rPr lang="es-AR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Código</a:t>
                      </a: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B3B3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s-AR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Prueba de Escritorio</a:t>
                      </a: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820">
                <a:tc v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Notas</a:t>
                      </a:r>
                      <a:endParaRPr lang="es-AR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Promedio</a:t>
                      </a:r>
                      <a:endParaRPr lang="es-AR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8920">
                <a:tc rowSpan="5">
                  <a:txBody>
                    <a:bodyPr/>
                    <a:lstStyle/>
                    <a:p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Algoritmo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Promedio10Repetir </a:t>
                      </a:r>
                    </a:p>
                    <a:p>
                      <a:pPr lvl="1"/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Definir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nota, suma, promedio </a:t>
                      </a:r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Como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Real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Definir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contador </a:t>
                      </a:r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Como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Entero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suma </a:t>
                      </a:r>
                      <a:r>
                        <a:rPr lang="es-ES_tradnl" sz="1600" b="1" dirty="0" smtClean="0">
                          <a:solidFill>
                            <a:srgbClr val="000000"/>
                          </a:solidFill>
                        </a:rPr>
                        <a:t>=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ES_tradnl" sz="1600" dirty="0" smtClean="0">
                          <a:solidFill>
                            <a:srgbClr val="8E6B23"/>
                          </a:solidFill>
                        </a:rPr>
                        <a:t>0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contador </a:t>
                      </a:r>
                      <a:r>
                        <a:rPr lang="es-ES_tradnl" sz="1600" b="1" dirty="0" smtClean="0">
                          <a:solidFill>
                            <a:srgbClr val="000000"/>
                          </a:solidFill>
                        </a:rPr>
                        <a:t>=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ES_tradnl" sz="1600" dirty="0" smtClean="0">
                          <a:solidFill>
                            <a:srgbClr val="8E6B23"/>
                          </a:solidFill>
                        </a:rPr>
                        <a:t>0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Repetir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2"/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Escribir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ES_tradnl" sz="1600" dirty="0" smtClean="0">
                          <a:solidFill>
                            <a:srgbClr val="FF0000"/>
                          </a:solidFill>
                        </a:rPr>
                        <a:t>'Ingrese un número:'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2"/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Leer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nota </a:t>
                      </a:r>
                    </a:p>
                    <a:p>
                      <a:pPr lvl="2"/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suma </a:t>
                      </a:r>
                      <a:r>
                        <a:rPr lang="es-ES_tradnl" sz="1600" b="1" dirty="0" smtClean="0">
                          <a:solidFill>
                            <a:srgbClr val="000000"/>
                          </a:solidFill>
                        </a:rPr>
                        <a:t>=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suma </a:t>
                      </a:r>
                      <a:r>
                        <a:rPr lang="es-ES_tradnl" sz="1600" b="1" dirty="0" smtClean="0">
                          <a:solidFill>
                            <a:srgbClr val="000000"/>
                          </a:solidFill>
                        </a:rPr>
                        <a:t>+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nota </a:t>
                      </a:r>
                    </a:p>
                    <a:p>
                      <a:pPr lvl="2"/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contador </a:t>
                      </a:r>
                      <a:r>
                        <a:rPr lang="es-ES_tradnl" sz="1600" b="1" dirty="0" smtClean="0">
                          <a:solidFill>
                            <a:srgbClr val="000000"/>
                          </a:solidFill>
                        </a:rPr>
                        <a:t>=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contador </a:t>
                      </a:r>
                      <a:r>
                        <a:rPr lang="es-ES_tradnl" sz="1600" b="1" dirty="0" smtClean="0">
                          <a:solidFill>
                            <a:srgbClr val="000000"/>
                          </a:solidFill>
                        </a:rPr>
                        <a:t>+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ES_tradnl" sz="1600" dirty="0" smtClean="0">
                          <a:solidFill>
                            <a:srgbClr val="8E6B23"/>
                          </a:solidFill>
                        </a:rPr>
                        <a:t>1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Hasta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Que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contador </a:t>
                      </a:r>
                      <a:r>
                        <a:rPr lang="es-ES_tradnl" sz="1600" b="1" dirty="0" smtClean="0">
                          <a:solidFill>
                            <a:srgbClr val="000000"/>
                          </a:solidFill>
                        </a:rPr>
                        <a:t>=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ES_tradnl" sz="1600" dirty="0" smtClean="0">
                          <a:solidFill>
                            <a:srgbClr val="8E6B23"/>
                          </a:solidFill>
                        </a:rPr>
                        <a:t>10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promedio </a:t>
                      </a:r>
                      <a:r>
                        <a:rPr lang="es-ES_tradnl" sz="1600" b="1" dirty="0" smtClean="0">
                          <a:solidFill>
                            <a:srgbClr val="000000"/>
                          </a:solidFill>
                        </a:rPr>
                        <a:t>=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suma </a:t>
                      </a:r>
                      <a:r>
                        <a:rPr lang="es-ES_tradnl" sz="1600" b="1" dirty="0" smtClean="0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ES_tradnl" sz="1600" dirty="0" smtClean="0">
                          <a:solidFill>
                            <a:srgbClr val="8E6B23"/>
                          </a:solidFill>
                        </a:rPr>
                        <a:t>10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ES_tradnl" sz="1600" b="1" dirty="0" smtClean="0">
                          <a:solidFill>
                            <a:srgbClr val="000080"/>
                          </a:solidFill>
                        </a:rPr>
                        <a:t>Escribir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ES_tradnl" sz="1600" dirty="0" smtClean="0">
                          <a:solidFill>
                            <a:srgbClr val="FF0000"/>
                          </a:solidFill>
                        </a:rPr>
                        <a:t>'El promedio de las notas es: '</a:t>
                      </a:r>
                      <a:r>
                        <a:rPr lang="es-ES_tradnl" sz="1600" b="1" dirty="0" smtClean="0">
                          <a:solidFill>
                            <a:srgbClr val="000000"/>
                          </a:solidFill>
                        </a:rPr>
                        <a:t>,</a:t>
                      </a:r>
                      <a:r>
                        <a:rPr lang="es-ES_tradnl" sz="1600" dirty="0" smtClean="0">
                          <a:solidFill>
                            <a:srgbClr val="000000"/>
                          </a:solidFill>
                        </a:rPr>
                        <a:t> promedio </a:t>
                      </a:r>
                    </a:p>
                    <a:p>
                      <a:r>
                        <a:rPr lang="es-ES_tradnl" sz="1600" b="1" dirty="0" err="1" smtClean="0">
                          <a:solidFill>
                            <a:srgbClr val="000080"/>
                          </a:solidFill>
                        </a:rPr>
                        <a:t>FinAlgoritmo</a:t>
                      </a:r>
                      <a:endParaRPr lang="es-ES_tradnl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10, 10, 10, 10, 10</a:t>
                      </a:r>
                    </a:p>
                    <a:p>
                      <a:pPr algn="ctr"/>
                      <a:r>
                        <a:rPr lang="es-ES_tradnl" dirty="0" smtClean="0"/>
                        <a:t>10, 10, 10, 10, 10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10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6600">
                <a:tc v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1, 2,</a:t>
                      </a:r>
                      <a:r>
                        <a:rPr lang="es-ES_tradnl" baseline="0" dirty="0" smtClean="0"/>
                        <a:t> 3, 4, 5</a:t>
                      </a:r>
                    </a:p>
                    <a:p>
                      <a:pPr algn="ctr"/>
                      <a:r>
                        <a:rPr lang="es-ES_tradnl" baseline="0" dirty="0" smtClean="0"/>
                        <a:t>6, 7, 8, 9, 10</a:t>
                      </a:r>
                      <a:r>
                        <a:rPr lang="es-ES_tradnl" dirty="0" smtClean="0"/>
                        <a:t> 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5.5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5000">
                <a:tc v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5, 6, 7, 6, 5,</a:t>
                      </a:r>
                    </a:p>
                    <a:p>
                      <a:pPr algn="ctr"/>
                      <a:r>
                        <a:rPr lang="es-ES_tradnl" dirty="0" smtClean="0"/>
                        <a:t>8, 8, 8, 8,</a:t>
                      </a:r>
                      <a:r>
                        <a:rPr lang="es-ES_tradnl" baseline="0" dirty="0" smtClean="0"/>
                        <a:t> 8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6.9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2340">
                <a:tc v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2,</a:t>
                      </a:r>
                      <a:r>
                        <a:rPr lang="es-ES_tradnl" baseline="0" dirty="0" smtClean="0"/>
                        <a:t> 10, 10, 10, 2</a:t>
                      </a:r>
                    </a:p>
                    <a:p>
                      <a:pPr algn="ctr"/>
                      <a:r>
                        <a:rPr lang="es-ES_tradnl" baseline="0" dirty="0" smtClean="0"/>
                        <a:t>10, 10, 10, 10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8.4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72340">
                <a:tc v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2, 2, 7, 7, 7,</a:t>
                      </a:r>
                    </a:p>
                    <a:p>
                      <a:pPr algn="ctr"/>
                      <a:r>
                        <a:rPr lang="es-ES_tradnl" dirty="0" smtClean="0"/>
                        <a:t>10, 10,</a:t>
                      </a:r>
                      <a:r>
                        <a:rPr lang="es-ES_tradnl" baseline="0" dirty="0" smtClean="0"/>
                        <a:t> 10, 10, 10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7.5</a:t>
                      </a:r>
                      <a:endParaRPr lang="es-ES_tradn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897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32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300" y="1172839"/>
            <a:ext cx="5972475" cy="5402583"/>
          </a:xfrm>
          <a:prstGeom prst="rect">
            <a:avLst/>
          </a:prstGeom>
        </p:spPr>
      </p:pic>
      <p:sp>
        <p:nvSpPr>
          <p:cNvPr id="8" name="CustomShape 1"/>
          <p:cNvSpPr/>
          <p:nvPr/>
        </p:nvSpPr>
        <p:spPr>
          <a:xfrm>
            <a:off x="396481" y="1172840"/>
            <a:ext cx="2097338" cy="54025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Prueba de Escritorio en PSeInt (Repetir)</a:t>
            </a:r>
          </a:p>
          <a:p>
            <a:pPr algn="ctr">
              <a:lnSpc>
                <a:spcPct val="100000"/>
              </a:lnSpc>
            </a:pPr>
            <a:endParaRPr lang="es-AR" sz="28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s-AR" sz="28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 el Promedio de 10 Notas</a:t>
            </a:r>
            <a:endParaRPr lang="es-AR" sz="4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3"/>
          <p:cNvSpPr/>
          <p:nvPr/>
        </p:nvSpPr>
        <p:spPr>
          <a:xfrm>
            <a:off x="6021977" y="-62235"/>
            <a:ext cx="3122024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Repetir (Do-While)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542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104" y="2160000"/>
            <a:ext cx="2340864" cy="196047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Instrucción</a:t>
            </a:r>
            <a:r>
              <a:rPr lang="es-ES_tradnl" sz="2800" b="1" dirty="0" smtClean="0"/>
              <a:t> </a:t>
            </a:r>
            <a:r>
              <a:rPr lang="es-ES_tradnl" sz="2800" b="1" i="1" dirty="0" smtClean="0"/>
              <a:t>Para</a:t>
            </a:r>
            <a:endParaRPr lang="es-ES_tradnl" sz="2800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6457918" cy="4351338"/>
          </a:xfrm>
        </p:spPr>
        <p:txBody>
          <a:bodyPr/>
          <a:lstStyle/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La instrucción </a:t>
            </a:r>
            <a:r>
              <a:rPr lang="es-AR" sz="2400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Para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ejecuta una secuencia de instrucciones utilizando contadores con principio, incrementos y final</a:t>
            </a:r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33</a:t>
            </a:fld>
            <a:endParaRPr lang="es-ES_tradnl" dirty="0"/>
          </a:p>
        </p:txBody>
      </p:sp>
      <p:sp>
        <p:nvSpPr>
          <p:cNvPr id="10" name="CustomShape 1"/>
          <p:cNvSpPr/>
          <p:nvPr/>
        </p:nvSpPr>
        <p:spPr>
          <a:xfrm>
            <a:off x="777240" y="4160158"/>
            <a:ext cx="7589520" cy="20480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También llamada “for” en Inglés</a:t>
            </a:r>
            <a:endParaRPr lang="es-AR" sz="23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Son utiles cuando hay que hacer un conteo (fijo)</a:t>
            </a: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valor inicial del conteo, el valor final de corte y los se definen en </a:t>
            </a:r>
            <a:r>
              <a:rPr lang="es-AR" sz="23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una </a:t>
            </a:r>
            <a:r>
              <a:rPr lang="es-AR" sz="2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sola instrucción</a:t>
            </a:r>
          </a:p>
          <a:p>
            <a:pPr marL="573300" indent="-342900">
              <a:lnSpc>
                <a:spcPct val="100000"/>
              </a:lnSpc>
              <a:buClr>
                <a:srgbClr val="000000"/>
              </a:buClr>
              <a:buFont typeface="Courier New" charset="0"/>
              <a:buChar char="o"/>
            </a:pPr>
            <a:r>
              <a:rPr lang="es-AR" sz="2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 declaración de la variable debe realizarse </a:t>
            </a:r>
            <a:r>
              <a:rPr lang="es-AR" sz="23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antes</a:t>
            </a:r>
            <a:endParaRPr lang="es-AR" sz="23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(For)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7132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/>
          <p:cNvGrpSpPr/>
          <p:nvPr/>
        </p:nvGrpSpPr>
        <p:grpSpPr>
          <a:xfrm>
            <a:off x="207107" y="3901265"/>
            <a:ext cx="8723419" cy="2497738"/>
            <a:chOff x="1707644" y="4974690"/>
            <a:chExt cx="8723419" cy="2703485"/>
          </a:xfrm>
          <a:scene3d>
            <a:camera prst="orthographicFront">
              <a:rot lat="0" lon="0" rev="21420000"/>
            </a:camera>
            <a:lightRig rig="threePt" dir="t"/>
          </a:scene3d>
        </p:grpSpPr>
        <p:pic>
          <p:nvPicPr>
            <p:cNvPr id="11" name="Imagen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07644" y="5337290"/>
              <a:ext cx="5064871" cy="2340885"/>
            </a:xfrm>
            <a:prstGeom prst="rect">
              <a:avLst/>
            </a:prstGeom>
          </p:spPr>
        </p:pic>
        <p:pic>
          <p:nvPicPr>
            <p:cNvPr id="12" name="Imagen 11"/>
            <p:cNvPicPr>
              <a:picLocks noChangeAspect="1"/>
            </p:cNvPicPr>
            <p:nvPr/>
          </p:nvPicPr>
          <p:blipFill rotWithShape="1">
            <a:blip r:embed="rId2"/>
            <a:srcRect l="29678" r="6352"/>
            <a:stretch/>
          </p:blipFill>
          <p:spPr>
            <a:xfrm>
              <a:off x="5152515" y="5163880"/>
              <a:ext cx="3240000" cy="2340885"/>
            </a:xfrm>
            <a:prstGeom prst="rect">
              <a:avLst/>
            </a:prstGeom>
          </p:spPr>
        </p:pic>
        <p:pic>
          <p:nvPicPr>
            <p:cNvPr id="13" name="Imagen 12"/>
            <p:cNvPicPr>
              <a:picLocks noChangeAspect="1"/>
            </p:cNvPicPr>
            <p:nvPr/>
          </p:nvPicPr>
          <p:blipFill rotWithShape="1">
            <a:blip r:embed="rId2"/>
            <a:srcRect l="29678" r="6352"/>
            <a:stretch/>
          </p:blipFill>
          <p:spPr>
            <a:xfrm>
              <a:off x="7191063" y="4974690"/>
              <a:ext cx="3240000" cy="2340885"/>
            </a:xfrm>
            <a:prstGeom prst="rect">
              <a:avLst/>
            </a:prstGeom>
          </p:spPr>
        </p:pic>
      </p:grpSp>
      <p:sp>
        <p:nvSpPr>
          <p:cNvPr id="14" name="Rectángulo 13"/>
          <p:cNvSpPr/>
          <p:nvPr/>
        </p:nvSpPr>
        <p:spPr>
          <a:xfrm>
            <a:off x="1312721" y="4622406"/>
            <a:ext cx="70981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Para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num=inicial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Hasta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final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Con Paso </a:t>
            </a:r>
            <a:r>
              <a:rPr lang="es-AR" sz="24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inc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Hacer</a:t>
            </a:r>
          </a:p>
          <a:p>
            <a:pPr lvl="1"/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&lt;instrucciones&gt;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pPr lvl="0"/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Fin Para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104" y="2160000"/>
            <a:ext cx="2340864" cy="196047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Instrucción</a:t>
            </a:r>
            <a:r>
              <a:rPr lang="es-ES_tradnl" sz="2800" b="1" dirty="0" smtClean="0"/>
              <a:t> </a:t>
            </a:r>
            <a:r>
              <a:rPr lang="es-ES_tradnl" sz="2800" b="1" i="1" dirty="0" smtClean="0"/>
              <a:t>Para</a:t>
            </a:r>
            <a:endParaRPr lang="es-ES_tradnl" sz="2800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6457918" cy="4351338"/>
          </a:xfrm>
        </p:spPr>
        <p:txBody>
          <a:bodyPr/>
          <a:lstStyle/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La instrucción </a:t>
            </a:r>
            <a:r>
              <a:rPr lang="es-AR" sz="2400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Para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ejecuta una secuencia de instrucciones utilizando contadores con principio, incrementos y final</a:t>
            </a:r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34</a:t>
            </a:fld>
            <a:endParaRPr lang="es-ES_tradnl" dirty="0"/>
          </a:p>
        </p:txBody>
      </p:sp>
      <p:sp>
        <p:nvSpPr>
          <p:cNvPr id="15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(For)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2483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/>
          <p:cNvGrpSpPr/>
          <p:nvPr/>
        </p:nvGrpSpPr>
        <p:grpSpPr>
          <a:xfrm>
            <a:off x="207107" y="3901265"/>
            <a:ext cx="8723419" cy="2497738"/>
            <a:chOff x="1707644" y="4974690"/>
            <a:chExt cx="8723419" cy="2703485"/>
          </a:xfrm>
          <a:scene3d>
            <a:camera prst="orthographicFront">
              <a:rot lat="0" lon="0" rev="21420000"/>
            </a:camera>
            <a:lightRig rig="threePt" dir="t"/>
          </a:scene3d>
        </p:grpSpPr>
        <p:pic>
          <p:nvPicPr>
            <p:cNvPr id="11" name="Imagen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07644" y="5337290"/>
              <a:ext cx="5064871" cy="2340885"/>
            </a:xfrm>
            <a:prstGeom prst="rect">
              <a:avLst/>
            </a:prstGeom>
          </p:spPr>
        </p:pic>
        <p:pic>
          <p:nvPicPr>
            <p:cNvPr id="12" name="Imagen 11"/>
            <p:cNvPicPr>
              <a:picLocks noChangeAspect="1"/>
            </p:cNvPicPr>
            <p:nvPr/>
          </p:nvPicPr>
          <p:blipFill rotWithShape="1">
            <a:blip r:embed="rId2"/>
            <a:srcRect l="29678" r="6352"/>
            <a:stretch/>
          </p:blipFill>
          <p:spPr>
            <a:xfrm>
              <a:off x="5152515" y="5163880"/>
              <a:ext cx="3240000" cy="2340885"/>
            </a:xfrm>
            <a:prstGeom prst="rect">
              <a:avLst/>
            </a:prstGeom>
          </p:spPr>
        </p:pic>
        <p:pic>
          <p:nvPicPr>
            <p:cNvPr id="13" name="Imagen 12"/>
            <p:cNvPicPr>
              <a:picLocks noChangeAspect="1"/>
            </p:cNvPicPr>
            <p:nvPr/>
          </p:nvPicPr>
          <p:blipFill rotWithShape="1">
            <a:blip r:embed="rId2"/>
            <a:srcRect l="29678" r="6352"/>
            <a:stretch/>
          </p:blipFill>
          <p:spPr>
            <a:xfrm>
              <a:off x="7191063" y="4974690"/>
              <a:ext cx="3240000" cy="2340885"/>
            </a:xfrm>
            <a:prstGeom prst="rect">
              <a:avLst/>
            </a:prstGeom>
          </p:spPr>
        </p:pic>
      </p:grpSp>
      <p:sp>
        <p:nvSpPr>
          <p:cNvPr id="14" name="Rectángulo 13"/>
          <p:cNvSpPr/>
          <p:nvPr/>
        </p:nvSpPr>
        <p:spPr>
          <a:xfrm>
            <a:off x="1312721" y="4622406"/>
            <a:ext cx="70981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Para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num=inicial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Hasta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final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Con Paso </a:t>
            </a:r>
            <a:r>
              <a:rPr lang="es-AR" sz="24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inc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Hacer</a:t>
            </a:r>
          </a:p>
          <a:p>
            <a:pPr lvl="1"/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&lt;instrucciones&gt;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pPr lvl="0"/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Fin Para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Instrucción</a:t>
            </a:r>
            <a:r>
              <a:rPr lang="es-ES_tradnl" sz="2800" b="1" dirty="0" smtClean="0"/>
              <a:t> </a:t>
            </a:r>
            <a:r>
              <a:rPr lang="es-ES_tradnl" sz="2800" b="1" i="1" dirty="0" smtClean="0"/>
              <a:t>Para</a:t>
            </a:r>
            <a:endParaRPr lang="es-ES_tradnl" sz="2800" b="1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35</a:t>
            </a:fld>
            <a:endParaRPr lang="es-ES_tradnl" dirty="0"/>
          </a:p>
        </p:txBody>
      </p:sp>
      <p:sp>
        <p:nvSpPr>
          <p:cNvPr id="15" name="Rectángulo 14"/>
          <p:cNvSpPr/>
          <p:nvPr/>
        </p:nvSpPr>
        <p:spPr>
          <a:xfrm>
            <a:off x="332153" y="2335910"/>
            <a:ext cx="8479693" cy="1446550"/>
          </a:xfrm>
          <a:prstGeom prst="rect">
            <a:avLst/>
          </a:prstGeom>
          <a:solidFill>
            <a:srgbClr val="92D050"/>
          </a:solidFill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s-ES_tradnl" sz="2200" b="1" i="1" u="sng" dirty="0" err="1" smtClean="0">
                <a:latin typeface="Arial" charset="0"/>
                <a:ea typeface="Arial" charset="0"/>
                <a:cs typeface="Arial" charset="0"/>
              </a:rPr>
              <a:t>num</a:t>
            </a:r>
            <a:r>
              <a:rPr lang="es-ES_tradnl" sz="2200" dirty="0" smtClean="0">
                <a:latin typeface="Arial" charset="0"/>
                <a:ea typeface="Arial" charset="0"/>
                <a:cs typeface="Arial" charset="0"/>
              </a:rPr>
              <a:t>: la variable que se va a usar de contador </a:t>
            </a:r>
          </a:p>
          <a:p>
            <a:pPr marL="342900" indent="-342900">
              <a:buFont typeface="Arial" charset="0"/>
              <a:buChar char="•"/>
            </a:pPr>
            <a:r>
              <a:rPr lang="es-ES_tradnl" sz="2200" b="1" i="1" u="sng" dirty="0" smtClean="0">
                <a:latin typeface="Arial" charset="0"/>
                <a:ea typeface="Arial" charset="0"/>
                <a:cs typeface="Arial" charset="0"/>
              </a:rPr>
              <a:t>inicial</a:t>
            </a:r>
            <a:r>
              <a:rPr lang="es-ES_tradnl" sz="2200" dirty="0" smtClean="0">
                <a:latin typeface="Arial" charset="0"/>
                <a:ea typeface="Arial" charset="0"/>
                <a:cs typeface="Arial" charset="0"/>
              </a:rPr>
              <a:t>: el valor de </a:t>
            </a:r>
            <a:r>
              <a:rPr lang="es-ES_tradnl" sz="2200" i="1" dirty="0" err="1" smtClean="0">
                <a:latin typeface="Arial" charset="0"/>
                <a:ea typeface="Arial" charset="0"/>
                <a:cs typeface="Arial" charset="0"/>
              </a:rPr>
              <a:t>num</a:t>
            </a:r>
            <a:r>
              <a:rPr lang="es-ES_tradnl" sz="2200" dirty="0" smtClean="0">
                <a:latin typeface="Arial" charset="0"/>
                <a:ea typeface="Arial" charset="0"/>
                <a:cs typeface="Arial" charset="0"/>
              </a:rPr>
              <a:t> desde el cual se comenzará a iterar</a:t>
            </a:r>
          </a:p>
          <a:p>
            <a:pPr marL="342900" indent="-342900">
              <a:buFont typeface="Arial" charset="0"/>
              <a:buChar char="•"/>
            </a:pPr>
            <a:r>
              <a:rPr lang="es-ES_tradnl" sz="2200" b="1" i="1" u="sng" dirty="0" smtClean="0">
                <a:latin typeface="Arial" charset="0"/>
                <a:ea typeface="Arial" charset="0"/>
                <a:cs typeface="Arial" charset="0"/>
              </a:rPr>
              <a:t>final</a:t>
            </a:r>
            <a:r>
              <a:rPr lang="es-ES_tradnl" sz="2200" dirty="0" smtClean="0">
                <a:latin typeface="Arial" charset="0"/>
                <a:ea typeface="Arial" charset="0"/>
                <a:cs typeface="Arial" charset="0"/>
              </a:rPr>
              <a:t>: el valor final de </a:t>
            </a:r>
            <a:r>
              <a:rPr lang="es-ES_tradnl" sz="2200" i="1" dirty="0" err="1" smtClean="0">
                <a:latin typeface="Arial" charset="0"/>
                <a:ea typeface="Arial" charset="0"/>
                <a:cs typeface="Arial" charset="0"/>
              </a:rPr>
              <a:t>num</a:t>
            </a:r>
            <a:r>
              <a:rPr lang="es-ES_tradnl" sz="2200" dirty="0" smtClean="0">
                <a:latin typeface="Arial" charset="0"/>
                <a:ea typeface="Arial" charset="0"/>
                <a:cs typeface="Arial" charset="0"/>
              </a:rPr>
              <a:t> hasta el cual se continuará iterando</a:t>
            </a:r>
          </a:p>
          <a:p>
            <a:pPr marL="342900" indent="-342900">
              <a:buFont typeface="Arial" charset="0"/>
              <a:buChar char="•"/>
            </a:pPr>
            <a:r>
              <a:rPr lang="es-ES_tradnl" sz="2200" b="1" i="1" u="sng" dirty="0" err="1" smtClean="0">
                <a:latin typeface="Arial" charset="0"/>
                <a:ea typeface="Arial" charset="0"/>
                <a:cs typeface="Arial" charset="0"/>
              </a:rPr>
              <a:t>inc</a:t>
            </a:r>
            <a:r>
              <a:rPr lang="es-ES_tradnl" sz="2200" dirty="0" smtClean="0">
                <a:latin typeface="Arial" charset="0"/>
                <a:ea typeface="Arial" charset="0"/>
                <a:cs typeface="Arial" charset="0"/>
              </a:rPr>
              <a:t>: el incremento que se debe realizar a </a:t>
            </a:r>
            <a:r>
              <a:rPr lang="es-ES_tradnl" sz="2200" i="1" dirty="0" err="1" smtClean="0">
                <a:latin typeface="Arial" charset="0"/>
                <a:ea typeface="Arial" charset="0"/>
                <a:cs typeface="Arial" charset="0"/>
              </a:rPr>
              <a:t>num</a:t>
            </a:r>
            <a:r>
              <a:rPr lang="es-ES_tradnl" sz="2200" dirty="0" smtClean="0">
                <a:latin typeface="Arial" charset="0"/>
                <a:ea typeface="Arial" charset="0"/>
                <a:cs typeface="Arial" charset="0"/>
              </a:rPr>
              <a:t> en cada iteración</a:t>
            </a:r>
            <a:endParaRPr lang="es-ES_tradnl" sz="2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(For)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454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Instrucción</a:t>
            </a:r>
            <a:r>
              <a:rPr lang="es-ES_tradnl" sz="2800" b="1" dirty="0"/>
              <a:t> </a:t>
            </a:r>
            <a:r>
              <a:rPr lang="es-ES_tradnl" sz="2800" b="1" i="1" dirty="0" smtClean="0"/>
              <a:t>Para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36</a:t>
            </a:fld>
            <a:endParaRPr lang="es-ES_tradnl" dirty="0"/>
          </a:p>
        </p:txBody>
      </p:sp>
      <p:grpSp>
        <p:nvGrpSpPr>
          <p:cNvPr id="10" name="Agrupar 9"/>
          <p:cNvGrpSpPr/>
          <p:nvPr/>
        </p:nvGrpSpPr>
        <p:grpSpPr>
          <a:xfrm>
            <a:off x="257175" y="5616024"/>
            <a:ext cx="2828925" cy="716400"/>
            <a:chOff x="249840" y="1009800"/>
            <a:chExt cx="3297960" cy="716400"/>
          </a:xfrm>
        </p:grpSpPr>
        <p:sp>
          <p:nvSpPr>
            <p:cNvPr id="11" name="CustomShape 1"/>
            <p:cNvSpPr/>
            <p:nvPr/>
          </p:nvSpPr>
          <p:spPr>
            <a:xfrm>
              <a:off x="249840" y="1009800"/>
              <a:ext cx="3297960" cy="716400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12" name="CustomShape 2"/>
            <p:cNvSpPr/>
            <p:nvPr/>
          </p:nvSpPr>
          <p:spPr>
            <a:xfrm>
              <a:off x="249840" y="1009800"/>
              <a:ext cx="3297960" cy="70542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2900" b="0" i="0" u="none" strike="noStrike" kern="0" cap="none" spc="-1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Repetitivas</a:t>
              </a:r>
              <a:endParaRPr kumimoji="0" lang="es-AR" sz="29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</p:grpSp>
      <p:sp>
        <p:nvSpPr>
          <p:cNvPr id="13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(For)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CustomShape 4"/>
          <p:cNvSpPr/>
          <p:nvPr/>
        </p:nvSpPr>
        <p:spPr>
          <a:xfrm>
            <a:off x="7443183" y="2642946"/>
            <a:ext cx="1514880" cy="585360"/>
          </a:xfrm>
          <a:prstGeom prst="roundRect">
            <a:avLst>
              <a:gd name="adj" fmla="val 16667"/>
            </a:avLst>
          </a:pr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s-AR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Inicio</a:t>
            </a:r>
            <a:endParaRPr lang="es-AR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CustomShape 5"/>
          <p:cNvSpPr/>
          <p:nvPr/>
        </p:nvSpPr>
        <p:spPr>
          <a:xfrm>
            <a:off x="7380096" y="4522319"/>
            <a:ext cx="1662120" cy="731160"/>
          </a:xfrm>
          <a:prstGeom prst="rect">
            <a:avLst/>
          </a:pr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s-AR" sz="1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Acción</a:t>
            </a:r>
            <a:endParaRPr lang="es-AR" sz="1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CustomShape 6"/>
          <p:cNvSpPr/>
          <p:nvPr/>
        </p:nvSpPr>
        <p:spPr>
          <a:xfrm>
            <a:off x="4397532" y="4164479"/>
            <a:ext cx="1848240" cy="1573920"/>
          </a:xfrm>
          <a:prstGeom prst="ellipse">
            <a:avLst/>
          </a:prstGeom>
          <a:solidFill>
            <a:srgbClr val="9BBB59"/>
          </a:solidFill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" name="CustomShape 7"/>
          <p:cNvSpPr/>
          <p:nvPr/>
        </p:nvSpPr>
        <p:spPr>
          <a:xfrm>
            <a:off x="4397532" y="4952159"/>
            <a:ext cx="1848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CustomShape 8"/>
          <p:cNvSpPr/>
          <p:nvPr/>
        </p:nvSpPr>
        <p:spPr>
          <a:xfrm flipH="1">
            <a:off x="4998012" y="4966559"/>
            <a:ext cx="3960" cy="729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" name="CustomShape 9"/>
          <p:cNvSpPr/>
          <p:nvPr/>
        </p:nvSpPr>
        <p:spPr>
          <a:xfrm flipH="1">
            <a:off x="5660772" y="4952159"/>
            <a:ext cx="3960" cy="729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CustomShape 10"/>
          <p:cNvSpPr/>
          <p:nvPr/>
        </p:nvSpPr>
        <p:spPr>
          <a:xfrm>
            <a:off x="5056658" y="5038859"/>
            <a:ext cx="660960" cy="38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s-AR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Paso</a:t>
            </a:r>
            <a:endParaRPr lang="es-AR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CustomShape 11"/>
          <p:cNvSpPr/>
          <p:nvPr/>
        </p:nvSpPr>
        <p:spPr>
          <a:xfrm>
            <a:off x="4299147" y="4910687"/>
            <a:ext cx="729000" cy="50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r">
              <a:lnSpc>
                <a:spcPct val="100000"/>
              </a:lnSpc>
            </a:pPr>
            <a:r>
              <a:rPr lang="es-AR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Valor</a:t>
            </a:r>
            <a:endParaRPr lang="es-AR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s-AR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Inicial</a:t>
            </a:r>
            <a:endParaRPr lang="es-AR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CustomShape 12"/>
          <p:cNvSpPr/>
          <p:nvPr/>
        </p:nvSpPr>
        <p:spPr>
          <a:xfrm>
            <a:off x="5641377" y="4935134"/>
            <a:ext cx="729000" cy="50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s-AR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Valor</a:t>
            </a:r>
            <a:endParaRPr lang="es-AR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Final</a:t>
            </a:r>
            <a:endParaRPr lang="es-AR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CustomShape 13"/>
          <p:cNvSpPr/>
          <p:nvPr/>
        </p:nvSpPr>
        <p:spPr>
          <a:xfrm>
            <a:off x="4918632" y="4421256"/>
            <a:ext cx="871920" cy="38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s-AR" sz="1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Variable</a:t>
            </a:r>
            <a:endParaRPr lang="es-AR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CustomShape 15"/>
          <p:cNvSpPr/>
          <p:nvPr/>
        </p:nvSpPr>
        <p:spPr>
          <a:xfrm rot="16200000">
            <a:off x="6669132" y="3910319"/>
            <a:ext cx="483480" cy="3176280"/>
          </a:xfrm>
          <a:prstGeom prst="bentConnector3">
            <a:avLst>
              <a:gd name="adj1" fmla="val -49088"/>
            </a:avLst>
          </a:prstGeom>
          <a:noFill/>
          <a:ln w="28440">
            <a:solidFill>
              <a:srgbClr val="0000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19"/>
          <p:cNvSpPr/>
          <p:nvPr/>
        </p:nvSpPr>
        <p:spPr>
          <a:xfrm>
            <a:off x="96252" y="2168279"/>
            <a:ext cx="4960406" cy="1938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>
              <a:lnSpc>
                <a:spcPct val="100000"/>
              </a:lnSpc>
            </a:pPr>
            <a:r>
              <a:rPr lang="es-AR" sz="24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Para 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rueda</a:t>
            </a:r>
            <a:r>
              <a:rPr lang="es-AR" sz="2400" b="1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=</a:t>
            </a:r>
            <a:r>
              <a:rPr lang="es-AR" sz="2400" b="0" strike="noStrike" spc="-1" dirty="0" smtClean="0">
                <a:solidFill>
                  <a:srgbClr val="FF99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1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</a:p>
          <a:p>
            <a:pPr lvl="2"/>
            <a:r>
              <a:rPr lang="es-AR" sz="2400" b="1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Hasta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r>
              <a:rPr lang="es-AR" sz="2400" b="0" strike="noStrike" spc="-1" dirty="0">
                <a:solidFill>
                  <a:srgbClr val="FF99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4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endParaRPr lang="es-AR" sz="24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  <a:ea typeface="Courier New"/>
            </a:endParaRPr>
          </a:p>
          <a:p>
            <a:pPr lvl="2"/>
            <a:r>
              <a:rPr lang="es-AR" sz="2400" b="1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Con </a:t>
            </a:r>
            <a:r>
              <a:rPr lang="es-AR" sz="24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Paso </a:t>
            </a:r>
            <a:r>
              <a:rPr lang="es-AR" sz="2400" b="0" strike="noStrike" spc="-1" dirty="0">
                <a:solidFill>
                  <a:srgbClr val="FF99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1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r>
              <a:rPr lang="es-AR" sz="24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Hacer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/>
            <a:r>
              <a:rPr lang="es-AR" sz="2400" b="1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Escribir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r>
              <a:rPr lang="es-AR" sz="2400" b="0" strike="noStrike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“Inflar Rueda”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Fin </a:t>
            </a:r>
            <a:r>
              <a:rPr lang="es-AR" sz="24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Para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20"/>
          <p:cNvSpPr/>
          <p:nvPr/>
        </p:nvSpPr>
        <p:spPr>
          <a:xfrm>
            <a:off x="2472432" y="2800200"/>
            <a:ext cx="3318120" cy="2758690"/>
          </a:xfrm>
          <a:prstGeom prst="bentConnector3">
            <a:avLst>
              <a:gd name="adj1" fmla="val 29343"/>
            </a:avLst>
          </a:prstGeom>
          <a:noFill/>
          <a:ln w="28440">
            <a:solidFill>
              <a:srgbClr val="000000"/>
            </a:solidFill>
            <a:prstDash val="sysDot"/>
            <a:round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20"/>
          <p:cNvSpPr/>
          <p:nvPr/>
        </p:nvSpPr>
        <p:spPr>
          <a:xfrm>
            <a:off x="2610869" y="2375758"/>
            <a:ext cx="1984722" cy="2725919"/>
          </a:xfrm>
          <a:prstGeom prst="bentConnector3">
            <a:avLst>
              <a:gd name="adj1" fmla="val 54627"/>
            </a:avLst>
          </a:prstGeom>
          <a:noFill/>
          <a:ln w="28440">
            <a:solidFill>
              <a:srgbClr val="000000"/>
            </a:solidFill>
            <a:prstDash val="sysDot"/>
            <a:round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20"/>
          <p:cNvSpPr/>
          <p:nvPr/>
        </p:nvSpPr>
        <p:spPr>
          <a:xfrm>
            <a:off x="4069392" y="3183932"/>
            <a:ext cx="1200454" cy="2251962"/>
          </a:xfrm>
          <a:prstGeom prst="bentConnector3">
            <a:avLst>
              <a:gd name="adj1" fmla="val 8249"/>
            </a:avLst>
          </a:prstGeom>
          <a:noFill/>
          <a:ln w="28440">
            <a:solidFill>
              <a:srgbClr val="000000"/>
            </a:solidFill>
            <a:prstDash val="sysDot"/>
            <a:round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" name="CustomShape 15"/>
          <p:cNvSpPr/>
          <p:nvPr/>
        </p:nvSpPr>
        <p:spPr>
          <a:xfrm rot="16200000" flipV="1">
            <a:off x="6740720" y="2741394"/>
            <a:ext cx="359700" cy="3195674"/>
          </a:xfrm>
          <a:prstGeom prst="bentConnector3">
            <a:avLst>
              <a:gd name="adj1" fmla="val 201024"/>
            </a:avLst>
          </a:prstGeom>
          <a:noFill/>
          <a:ln w="28440">
            <a:solidFill>
              <a:srgbClr val="0000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" name="CustomShape 5"/>
          <p:cNvSpPr/>
          <p:nvPr/>
        </p:nvSpPr>
        <p:spPr>
          <a:xfrm>
            <a:off x="8498652" y="3250562"/>
            <a:ext cx="360" cy="540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triangle" w="lg" len="lg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_tradnl"/>
          </a:p>
        </p:txBody>
      </p:sp>
      <p:sp>
        <p:nvSpPr>
          <p:cNvPr id="54" name="CustomShape 15"/>
          <p:cNvSpPr/>
          <p:nvPr/>
        </p:nvSpPr>
        <p:spPr>
          <a:xfrm rot="16200000" flipH="1">
            <a:off x="2264541" y="1535197"/>
            <a:ext cx="2244912" cy="3622266"/>
          </a:xfrm>
          <a:prstGeom prst="bentConnector3">
            <a:avLst>
              <a:gd name="adj1" fmla="val -6058"/>
            </a:avLst>
          </a:prstGeom>
          <a:noFill/>
          <a:ln w="28440">
            <a:solidFill>
              <a:srgbClr val="000000"/>
            </a:solidFill>
            <a:prstDash val="sysDot"/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262392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Instrucción</a:t>
            </a:r>
            <a:r>
              <a:rPr lang="es-ES_tradnl" sz="2800" b="1" dirty="0"/>
              <a:t> </a:t>
            </a:r>
            <a:r>
              <a:rPr lang="es-ES_tradnl" sz="2800" b="1" i="1" dirty="0" smtClean="0"/>
              <a:t>Para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37</a:t>
            </a:fld>
            <a:endParaRPr lang="es-ES_tradnl" dirty="0"/>
          </a:p>
        </p:txBody>
      </p:sp>
      <p:grpSp>
        <p:nvGrpSpPr>
          <p:cNvPr id="10" name="Agrupar 9"/>
          <p:cNvGrpSpPr/>
          <p:nvPr/>
        </p:nvGrpSpPr>
        <p:grpSpPr>
          <a:xfrm>
            <a:off x="257175" y="5616024"/>
            <a:ext cx="2828925" cy="716400"/>
            <a:chOff x="249840" y="1009800"/>
            <a:chExt cx="3297960" cy="716400"/>
          </a:xfrm>
        </p:grpSpPr>
        <p:sp>
          <p:nvSpPr>
            <p:cNvPr id="11" name="CustomShape 1"/>
            <p:cNvSpPr/>
            <p:nvPr/>
          </p:nvSpPr>
          <p:spPr>
            <a:xfrm>
              <a:off x="249840" y="1009800"/>
              <a:ext cx="3297960" cy="716400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12" name="CustomShape 2"/>
            <p:cNvSpPr/>
            <p:nvPr/>
          </p:nvSpPr>
          <p:spPr>
            <a:xfrm>
              <a:off x="249840" y="1009800"/>
              <a:ext cx="3297960" cy="70542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2900" b="0" i="0" u="none" strike="noStrike" kern="0" cap="none" spc="-1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Repetitivas</a:t>
              </a:r>
              <a:endParaRPr kumimoji="0" lang="es-AR" sz="29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</p:grpSp>
      <p:sp>
        <p:nvSpPr>
          <p:cNvPr id="13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(For)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CustomShape 4"/>
          <p:cNvSpPr/>
          <p:nvPr/>
        </p:nvSpPr>
        <p:spPr>
          <a:xfrm>
            <a:off x="829838" y="2144021"/>
            <a:ext cx="7484324" cy="1148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>
              <a:lnSpc>
                <a:spcPct val="100000"/>
              </a:lnSpc>
            </a:pPr>
            <a:r>
              <a:rPr lang="es-AR" sz="24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Para 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rueda </a:t>
            </a:r>
            <a:r>
              <a:rPr lang="es-AR" sz="2400" b="1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= </a:t>
            </a:r>
            <a:r>
              <a:rPr lang="es-AR" sz="2400" b="0" strike="noStrike" spc="-1" dirty="0" smtClean="0">
                <a:solidFill>
                  <a:srgbClr val="FF99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1</a:t>
            </a: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r>
              <a:rPr lang="es-AR" sz="24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Hasta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r>
              <a:rPr lang="es-AR" sz="2400" b="0" strike="noStrike" spc="-1" dirty="0">
                <a:solidFill>
                  <a:srgbClr val="FF99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4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r>
              <a:rPr lang="es-AR" sz="24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Con Paso </a:t>
            </a:r>
            <a:r>
              <a:rPr lang="es-AR" sz="2400" b="0" strike="noStrike" spc="-1" dirty="0">
                <a:solidFill>
                  <a:srgbClr val="FF99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1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r>
              <a:rPr lang="es-AR" sz="24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Hacer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  	 </a:t>
            </a:r>
            <a:r>
              <a:rPr lang="es-AR" sz="2400" b="1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Escribir</a:t>
            </a:r>
            <a:r>
              <a:rPr lang="es-AR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r>
              <a:rPr lang="es-AR" sz="2400" b="0" strike="noStrike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"</a:t>
            </a:r>
            <a:r>
              <a:rPr lang="es-AR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Inflar </a:t>
            </a:r>
            <a:r>
              <a:rPr lang="es-AR" sz="2400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Rueda"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FinPara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3" name="Shape 370"/>
          <p:cNvPicPr/>
          <p:nvPr/>
        </p:nvPicPr>
        <p:blipFill>
          <a:blip r:embed="rId2"/>
          <a:stretch/>
        </p:blipFill>
        <p:spPr>
          <a:xfrm>
            <a:off x="4183049" y="3268635"/>
            <a:ext cx="4332301" cy="304760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918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Calcular el Promedio de 10 Notas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38</a:t>
            </a:fld>
            <a:endParaRPr lang="es-ES_tradnl" dirty="0"/>
          </a:p>
        </p:txBody>
      </p:sp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Retomar el ejercicio del promedio de 10 notas y resuelvalo utilizando la estructura de control </a:t>
            </a:r>
            <a:r>
              <a:rPr lang="es-AR" sz="2400" b="1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</a:t>
            </a:r>
            <a:endParaRPr lang="es-AR" sz="2400" b="1" i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ES_tradnl" dirty="0"/>
          </a:p>
        </p:txBody>
      </p:sp>
      <p:grpSp>
        <p:nvGrpSpPr>
          <p:cNvPr id="11" name="Agrupar 10"/>
          <p:cNvGrpSpPr/>
          <p:nvPr/>
        </p:nvGrpSpPr>
        <p:grpSpPr>
          <a:xfrm>
            <a:off x="207443" y="3185524"/>
            <a:ext cx="8723419" cy="2497738"/>
            <a:chOff x="1707644" y="4974690"/>
            <a:chExt cx="8723419" cy="2703485"/>
          </a:xfrm>
          <a:scene3d>
            <a:camera prst="orthographicFront">
              <a:rot lat="0" lon="0" rev="21420000"/>
            </a:camera>
            <a:lightRig rig="threePt" dir="t"/>
          </a:scene3d>
        </p:grpSpPr>
        <p:pic>
          <p:nvPicPr>
            <p:cNvPr id="12" name="Imagen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07644" y="5337290"/>
              <a:ext cx="5064871" cy="2340885"/>
            </a:xfrm>
            <a:prstGeom prst="rect">
              <a:avLst/>
            </a:prstGeom>
          </p:spPr>
        </p:pic>
        <p:pic>
          <p:nvPicPr>
            <p:cNvPr id="13" name="Imagen 12"/>
            <p:cNvPicPr>
              <a:picLocks noChangeAspect="1"/>
            </p:cNvPicPr>
            <p:nvPr/>
          </p:nvPicPr>
          <p:blipFill rotWithShape="1">
            <a:blip r:embed="rId2"/>
            <a:srcRect l="29678" r="6352"/>
            <a:stretch/>
          </p:blipFill>
          <p:spPr>
            <a:xfrm>
              <a:off x="5152515" y="5163880"/>
              <a:ext cx="3240000" cy="2340885"/>
            </a:xfrm>
            <a:prstGeom prst="rect">
              <a:avLst/>
            </a:prstGeom>
          </p:spPr>
        </p:pic>
        <p:pic>
          <p:nvPicPr>
            <p:cNvPr id="14" name="Imagen 13"/>
            <p:cNvPicPr>
              <a:picLocks noChangeAspect="1"/>
            </p:cNvPicPr>
            <p:nvPr/>
          </p:nvPicPr>
          <p:blipFill rotWithShape="1">
            <a:blip r:embed="rId2"/>
            <a:srcRect l="29678" r="6352"/>
            <a:stretch/>
          </p:blipFill>
          <p:spPr>
            <a:xfrm>
              <a:off x="7191063" y="4974690"/>
              <a:ext cx="3240000" cy="2340885"/>
            </a:xfrm>
            <a:prstGeom prst="rect">
              <a:avLst/>
            </a:prstGeom>
          </p:spPr>
        </p:pic>
      </p:grpSp>
      <p:sp>
        <p:nvSpPr>
          <p:cNvPr id="15" name="Rectángulo 14"/>
          <p:cNvSpPr/>
          <p:nvPr/>
        </p:nvSpPr>
        <p:spPr>
          <a:xfrm>
            <a:off x="1313057" y="3906665"/>
            <a:ext cx="70981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Para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num=inicial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Hasta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final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Con Paso </a:t>
            </a:r>
            <a:r>
              <a:rPr lang="es-AR" sz="24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inc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</a:t>
            </a:r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Hacer</a:t>
            </a:r>
          </a:p>
          <a:p>
            <a:pPr lvl="1"/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&lt;instrucciones&gt;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Arial"/>
            </a:endParaRPr>
          </a:p>
          <a:p>
            <a:pPr lvl="0"/>
            <a:r>
              <a:rPr lang="es-AR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Fin Para</a:t>
            </a:r>
            <a:endParaRPr lang="es-AR" sz="24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6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(For)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149628" y="6174049"/>
            <a:ext cx="88447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Recuerda </a:t>
            </a:r>
            <a:r>
              <a:rPr lang="es-AR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plantear el Pseudocódigo, el Diagrama de Flujo y las Pruebas de </a:t>
            </a:r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Escritorio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2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Prueba de Escritorio 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Técnica utilizada para validar la resolución de problemas con algoritmos, de uso frecuente en el ámbito informático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Sirve para validar utilizando datos reales como ejemplo, un algoritmo definido y así comprobar si se obtiene el resultado deseado</a:t>
            </a:r>
          </a:p>
          <a:p>
            <a:pPr>
              <a:lnSpc>
                <a:spcPct val="10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Ejemplo, recuerde el ejercicio de verificar si un número es mayor a 20. Se podría verificar con un número mayor a 20, un número igual a 20 y un número menor que 20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4206785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Calcular el Promedio de 10 Notas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39</a:t>
            </a:fld>
            <a:endParaRPr lang="es-ES_tradnl" dirty="0"/>
          </a:p>
        </p:txBody>
      </p:sp>
      <p:sp>
        <p:nvSpPr>
          <p:cNvPr id="16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(For)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6284422" y="4753374"/>
            <a:ext cx="2659455" cy="83099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Nos evitamos inicializar e incrementar el contador, ya que es parte del Para</a:t>
            </a:r>
          </a:p>
        </p:txBody>
      </p:sp>
      <p:sp>
        <p:nvSpPr>
          <p:cNvPr id="18" name="Rectángulo 17"/>
          <p:cNvSpPr/>
          <p:nvPr/>
        </p:nvSpPr>
        <p:spPr>
          <a:xfrm>
            <a:off x="93213" y="2051109"/>
            <a:ext cx="690311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Promedio10Para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nota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suma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promedio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Real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contador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smtClean="0">
                <a:solidFill>
                  <a:srgbClr val="000000"/>
                </a:solidFill>
              </a:rPr>
              <a:t>suma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contador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la nota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contador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":"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nota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dirty="0" smtClean="0">
                <a:solidFill>
                  <a:srgbClr val="000000"/>
                </a:solidFill>
              </a:rPr>
              <a:t>suma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suma </a:t>
            </a:r>
            <a:r>
              <a:rPr lang="es-ES_tradnl" sz="2400" b="1" dirty="0">
                <a:solidFill>
                  <a:srgbClr val="000000"/>
                </a:solidFill>
              </a:rPr>
              <a:t>+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nota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dirty="0" smtClean="0">
                <a:solidFill>
                  <a:srgbClr val="000000"/>
                </a:solidFill>
              </a:rPr>
              <a:t>promedio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suma </a:t>
            </a:r>
            <a:r>
              <a:rPr lang="es-ES_tradnl" sz="2400" b="1" dirty="0">
                <a:solidFill>
                  <a:srgbClr val="000000"/>
                </a:solidFill>
              </a:rPr>
              <a:t>/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promedio de las notas 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promedio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endParaRPr lang="es-ES_tradnl" sz="2400" dirty="0"/>
          </a:p>
        </p:txBody>
      </p:sp>
      <p:sp>
        <p:nvSpPr>
          <p:cNvPr id="19" name="CuadroTexto 18"/>
          <p:cNvSpPr txBox="1"/>
          <p:nvPr/>
        </p:nvSpPr>
        <p:spPr>
          <a:xfrm>
            <a:off x="6533804" y="2297720"/>
            <a:ext cx="2410073" cy="156966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Si </a:t>
            </a:r>
            <a:r>
              <a:rPr lang="es-ES_tradnl" sz="1600" smtClean="0">
                <a:latin typeface="Arial" charset="0"/>
                <a:ea typeface="Arial" charset="0"/>
                <a:cs typeface="Arial" charset="0"/>
              </a:rPr>
              <a:t>necesitamos repetir un conjunto de instrucciones </a:t>
            </a:r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por un número predeterminado de veces, la instrucción </a:t>
            </a:r>
            <a:r>
              <a:rPr lang="es-ES_tradnl" sz="1600" b="1" i="1" dirty="0" smtClean="0">
                <a:latin typeface="Arial" charset="0"/>
                <a:ea typeface="Arial" charset="0"/>
                <a:cs typeface="Arial" charset="0"/>
              </a:rPr>
              <a:t>Para </a:t>
            </a:r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es muy útil</a:t>
            </a:r>
            <a:r>
              <a:rPr lang="es-ES_tradnl" sz="1600" i="1" u="sng" dirty="0" smtClean="0">
                <a:latin typeface="Arial" charset="0"/>
                <a:ea typeface="Arial" charset="0"/>
                <a:cs typeface="Arial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2383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40</a:t>
            </a:fld>
            <a:endParaRPr lang="es-ES_tradnl" dirty="0"/>
          </a:p>
        </p:txBody>
      </p:sp>
      <p:sp>
        <p:nvSpPr>
          <p:cNvPr id="16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(For)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766" y="822348"/>
            <a:ext cx="5274419" cy="5753076"/>
          </a:xfrm>
          <a:prstGeom prst="rect">
            <a:avLst/>
          </a:prstGeom>
        </p:spPr>
      </p:pic>
      <p:sp>
        <p:nvSpPr>
          <p:cNvPr id="17" name="CustomShape 1"/>
          <p:cNvSpPr/>
          <p:nvPr/>
        </p:nvSpPr>
        <p:spPr>
          <a:xfrm>
            <a:off x="396481" y="1172840"/>
            <a:ext cx="2097338" cy="54025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Diagrama de Flujo en PSeInt (Para)</a:t>
            </a:r>
          </a:p>
          <a:p>
            <a:pPr algn="ctr">
              <a:lnSpc>
                <a:spcPct val="100000"/>
              </a:lnSpc>
            </a:pPr>
            <a:endParaRPr lang="es-AR" sz="28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s-AR" sz="28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 el Promedio de 10 Notas</a:t>
            </a:r>
            <a:endParaRPr lang="es-AR" sz="4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0755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41</a:t>
            </a:fld>
            <a:endParaRPr lang="es-ES_tradnl" dirty="0"/>
          </a:p>
        </p:txBody>
      </p:sp>
      <p:sp>
        <p:nvSpPr>
          <p:cNvPr id="16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(For)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/>
          <a:srcRect l="22071" r="20074"/>
          <a:stretch/>
        </p:blipFill>
        <p:spPr>
          <a:xfrm>
            <a:off x="3277037" y="1934583"/>
            <a:ext cx="5489877" cy="3713942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8" name="CustomShape 1"/>
          <p:cNvSpPr/>
          <p:nvPr/>
        </p:nvSpPr>
        <p:spPr>
          <a:xfrm>
            <a:off x="396481" y="1172840"/>
            <a:ext cx="2097338" cy="54025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Prueba de Escritorio en PSeInt (Para)</a:t>
            </a:r>
          </a:p>
          <a:p>
            <a:pPr algn="ctr">
              <a:lnSpc>
                <a:spcPct val="100000"/>
              </a:lnSpc>
            </a:pPr>
            <a:endParaRPr lang="es-AR" sz="28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s-AR" sz="28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Calcular el Promedio de 10 Notas</a:t>
            </a:r>
            <a:endParaRPr lang="es-AR" sz="4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294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Calcular el Promedio de 10 Notas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42</a:t>
            </a:fld>
            <a:endParaRPr lang="es-ES_tradnl" dirty="0"/>
          </a:p>
        </p:txBody>
      </p:sp>
      <p:sp>
        <p:nvSpPr>
          <p:cNvPr id="16" name="CustomShape 3"/>
          <p:cNvSpPr/>
          <p:nvPr/>
        </p:nvSpPr>
        <p:spPr>
          <a:xfrm>
            <a:off x="6021976" y="-62235"/>
            <a:ext cx="3834103" cy="106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(For)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93213" y="2051109"/>
            <a:ext cx="690311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Promedio10Para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nota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suma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promedio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Real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contador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smtClean="0">
                <a:solidFill>
                  <a:srgbClr val="000000"/>
                </a:solidFill>
              </a:rPr>
              <a:t>suma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contador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la nota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contador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":"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nota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dirty="0" smtClean="0">
                <a:solidFill>
                  <a:srgbClr val="000000"/>
                </a:solidFill>
              </a:rPr>
              <a:t>suma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suma </a:t>
            </a:r>
            <a:r>
              <a:rPr lang="es-ES_tradnl" sz="2400" b="1" dirty="0">
                <a:solidFill>
                  <a:srgbClr val="000000"/>
                </a:solidFill>
              </a:rPr>
              <a:t>+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nota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dirty="0" smtClean="0">
                <a:solidFill>
                  <a:srgbClr val="000000"/>
                </a:solidFill>
              </a:rPr>
              <a:t>promedio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suma </a:t>
            </a:r>
            <a:r>
              <a:rPr lang="es-ES_tradnl" sz="2400" b="1" dirty="0">
                <a:solidFill>
                  <a:srgbClr val="000000"/>
                </a:solidFill>
              </a:rPr>
              <a:t>/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promedio de las notas 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promedio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endParaRPr lang="es-ES_tradnl" sz="2400" dirty="0"/>
          </a:p>
        </p:txBody>
      </p:sp>
      <p:sp>
        <p:nvSpPr>
          <p:cNvPr id="7" name="Rectángulo redondeado 6"/>
          <p:cNvSpPr/>
          <p:nvPr/>
        </p:nvSpPr>
        <p:spPr>
          <a:xfrm>
            <a:off x="505326" y="3459314"/>
            <a:ext cx="5919537" cy="584115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CuadroTexto 7"/>
          <p:cNvSpPr txBox="1"/>
          <p:nvPr/>
        </p:nvSpPr>
        <p:spPr>
          <a:xfrm>
            <a:off x="6836976" y="3212762"/>
            <a:ext cx="19938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Tener en cuenta que el contador va desde 1 </a:t>
            </a:r>
            <a:r>
              <a:rPr lang="es-ES_tradnl" sz="1600" smtClean="0">
                <a:latin typeface="Arial" charset="0"/>
                <a:ea typeface="Arial" charset="0"/>
                <a:cs typeface="Arial" charset="0"/>
              </a:rPr>
              <a:t>(inclusive) </a:t>
            </a:r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hasta 10 (inclusive)</a:t>
            </a:r>
          </a:p>
        </p:txBody>
      </p:sp>
      <p:cxnSp>
        <p:nvCxnSpPr>
          <p:cNvPr id="9" name="Conector recto de flecha 8"/>
          <p:cNvCxnSpPr>
            <a:stCxn id="8" idx="1"/>
            <a:endCxn id="7" idx="3"/>
          </p:cNvCxnSpPr>
          <p:nvPr/>
        </p:nvCxnSpPr>
        <p:spPr>
          <a:xfrm flipH="1">
            <a:off x="6424863" y="3751371"/>
            <a:ext cx="412113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967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Repetición (Ejercicios)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9729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Eureka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4741078" cy="4351338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scribir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 algoritmo que nos pida una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clave y verifique que sea la correcta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Tenga en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cuenta que la clave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 la palabra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“eureka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”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Solo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tenemos 3 intentos para acertar, si fallamos los 3 intentos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sistema mostrará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 mensaje indicándonos que hemos agotado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todas las oportunidades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acertamos la clave, saldremos directamente del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programa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44</a:t>
            </a:fld>
            <a:endParaRPr lang="es-ES_tradnl" dirty="0"/>
          </a:p>
        </p:txBody>
      </p:sp>
      <p:pic>
        <p:nvPicPr>
          <p:cNvPr id="9" name="Imagen 3"/>
          <p:cNvPicPr/>
          <p:nvPr/>
        </p:nvPicPr>
        <p:blipFill>
          <a:blip r:embed="rId2"/>
          <a:stretch/>
        </p:blipFill>
        <p:spPr>
          <a:xfrm>
            <a:off x="5495852" y="2873144"/>
            <a:ext cx="3514753" cy="292505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9291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Múltiplos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49" y="2160000"/>
            <a:ext cx="5178315" cy="4351338"/>
          </a:xfrm>
        </p:spPr>
        <p:txBody>
          <a:bodyPr anchor="ctr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Cree un algoritmo que visualice los números que son múltiplos de 2 o de 3 que hay entre 1 y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100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Tener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 cuenta que hay números que son múltiplos de 2 y de 3 al mismo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tiempo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dichos casos, solamente indique el número una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vez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45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854" y="2811669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5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Par/Impar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49" y="2160000"/>
            <a:ext cx="5178315" cy="4351338"/>
          </a:xfrm>
        </p:spPr>
        <p:txBody>
          <a:bodyPr anchor="ctr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Realizar un algoritmo que dado un número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entero ingresado por el usuario, visualice en pantalla si es par o impar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caso de ingresar un cero, se debe volver a pedir el número por teclado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(hasta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que se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un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número mayor que cero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46</a:t>
            </a:fld>
            <a:endParaRPr lang="es-ES_tradnl" dirty="0"/>
          </a:p>
        </p:txBody>
      </p:sp>
      <p:pic>
        <p:nvPicPr>
          <p:cNvPr id="7" name="Imagen 3"/>
          <p:cNvPicPr/>
          <p:nvPr/>
        </p:nvPicPr>
        <p:blipFill>
          <a:blip r:embed="rId2"/>
          <a:stretch/>
        </p:blipFill>
        <p:spPr>
          <a:xfrm>
            <a:off x="6471713" y="3229436"/>
            <a:ext cx="2200712" cy="220071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702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Suma entre Números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Escriba un programa que pida al usuario dos números enteros, y luego retorne la suma de todos los números que están entre ellos</a:t>
            </a:r>
          </a:p>
          <a:p>
            <a:pPr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Por ejemplo, si los números son 2 y 7, debe entregar como resultado  2 + 3 + 4 + 5 + 6 + 7 =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27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47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3938111"/>
            <a:ext cx="1799884" cy="2097795"/>
          </a:xfrm>
          <a:prstGeom prst="rect">
            <a:avLst/>
          </a:prstGeom>
        </p:spPr>
      </p:pic>
      <p:sp>
        <p:nvSpPr>
          <p:cNvPr id="7" name="CustomShape 4"/>
          <p:cNvSpPr/>
          <p:nvPr/>
        </p:nvSpPr>
        <p:spPr>
          <a:xfrm>
            <a:off x="3642896" y="4470228"/>
            <a:ext cx="1858203" cy="1033560"/>
          </a:xfrm>
          <a:prstGeom prst="rect">
            <a:avLst/>
          </a:prstGeom>
          <a:solidFill>
            <a:srgbClr val="F3F3F3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9040" tIns="59040" rIns="59040" bIns="59040" anchor="ctr"/>
          <a:lstStyle/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num: 2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num: 7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 suma es 27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149628" y="6174049"/>
            <a:ext cx="88447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Recuerda </a:t>
            </a:r>
            <a:r>
              <a:rPr lang="es-AR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plantear el Pseudocódigo, el Diagrama de Flujo y las Pruebas de </a:t>
            </a:r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Escritorio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843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Tablas de Multiplicación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Diseñar un algoritmo que muestre por pantalla la tabla de multiplicación del número ingresado por</a:t>
            </a:r>
            <a:r>
              <a:rPr lang="es-AR" sz="1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usuario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definir hasta qué número desea que muestre la tabla de multiplicación, el usuario</a:t>
            </a:r>
            <a:r>
              <a:rPr lang="es-AR" sz="1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también deberá ingresar dicho valor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48</a:t>
            </a:fld>
            <a:endParaRPr lang="es-ES_tradnl" dirty="0"/>
          </a:p>
        </p:txBody>
      </p:sp>
      <p:sp>
        <p:nvSpPr>
          <p:cNvPr id="9" name="CustomShape 3"/>
          <p:cNvSpPr/>
          <p:nvPr/>
        </p:nvSpPr>
        <p:spPr>
          <a:xfrm>
            <a:off x="1426003" y="4130626"/>
            <a:ext cx="3217893" cy="1994731"/>
          </a:xfrm>
          <a:prstGeom prst="rect">
            <a:avLst/>
          </a:prstGeom>
          <a:solidFill>
            <a:srgbClr val="F3F3F3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9040" tIns="59040" rIns="59040" bIns="59040" anchor="ctr"/>
          <a:lstStyle/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el número:  9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hasta qué número: 4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9 x 1 = 9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9 x 2 = 18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9 x 3 = 27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9 x 4 = 36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774" b="99582" l="0" r="100000"/>
                    </a14:imgEffect>
                  </a14:imgLayer>
                </a14:imgProps>
              </a:ext>
            </a:extLst>
          </a:blip>
          <a:srcRect l="2417" t="11905" r="2341" b="2377"/>
          <a:stretch/>
        </p:blipFill>
        <p:spPr>
          <a:xfrm>
            <a:off x="5441249" y="3744647"/>
            <a:ext cx="3074101" cy="276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3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8995144" cy="1220315"/>
          </a:xfrm>
        </p:spPr>
        <p:txBody>
          <a:bodyPr/>
          <a:lstStyle/>
          <a:p>
            <a:r>
              <a:rPr lang="es-AR" b="1" dirty="0"/>
              <a:t>Prueba de </a:t>
            </a:r>
            <a:r>
              <a:rPr lang="es-AR" b="1" dirty="0" smtClean="0"/>
              <a:t>Escritorio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Ejercicio - Mayor a 20</a:t>
            </a:r>
            <a:endParaRPr lang="es-AR" sz="2800" i="1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</a:t>
            </a:fld>
            <a:endParaRPr lang="es-ES_tradnl" dirty="0"/>
          </a:p>
        </p:txBody>
      </p:sp>
      <p:graphicFrame>
        <p:nvGraphicFramePr>
          <p:cNvPr id="6" name="5 Marcador de contenido"/>
          <p:cNvGraphicFramePr>
            <a:graphicFrameLocks/>
          </p:cNvGraphicFramePr>
          <p:nvPr/>
        </p:nvGraphicFramePr>
        <p:xfrm>
          <a:off x="628650" y="2443231"/>
          <a:ext cx="7886700" cy="363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01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6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5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Código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Datos Entrada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 smtClean="0"/>
                        <a:t>Respuesta Deseada</a:t>
                      </a:r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Algoritmo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Mayor20 </a:t>
                      </a:r>
                    </a:p>
                    <a:p>
                      <a:pPr lvl="1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Definir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dirty="0" err="1" smtClean="0">
                          <a:solidFill>
                            <a:srgbClr val="000000"/>
                          </a:solidFill>
                        </a:rPr>
                        <a:t>nroDeseado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Como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Real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Escribir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dirty="0" smtClean="0">
                          <a:solidFill>
                            <a:srgbClr val="FF0000"/>
                          </a:solidFill>
                        </a:rPr>
                        <a:t>'Escriba el número que desea verificar si es mayor o no a 20: '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Leer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dirty="0" err="1" smtClean="0">
                          <a:solidFill>
                            <a:srgbClr val="000000"/>
                          </a:solidFill>
                        </a:rPr>
                        <a:t>nroDeseado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Si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b="1" dirty="0" smtClean="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es-AR" sz="1600" dirty="0" err="1" smtClean="0">
                          <a:solidFill>
                            <a:srgbClr val="000000"/>
                          </a:solidFill>
                        </a:rPr>
                        <a:t>nroDeseado</a:t>
                      </a:r>
                      <a:r>
                        <a:rPr lang="es-AR" sz="1600" b="1" dirty="0" smtClean="0">
                          <a:solidFill>
                            <a:srgbClr val="000000"/>
                          </a:solidFill>
                        </a:rPr>
                        <a:t>)&gt;(</a:t>
                      </a:r>
                      <a:r>
                        <a:rPr lang="es-AR" sz="1600" dirty="0" smtClean="0">
                          <a:solidFill>
                            <a:srgbClr val="A0522D"/>
                          </a:solidFill>
                        </a:rPr>
                        <a:t>20</a:t>
                      </a:r>
                      <a:r>
                        <a:rPr lang="es-AR" sz="1600" b="1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Entonces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2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Escribir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dirty="0" smtClean="0">
                          <a:solidFill>
                            <a:srgbClr val="FF0000"/>
                          </a:solidFill>
                        </a:rPr>
                        <a:t>'El número es mayor a 20: '</a:t>
                      </a:r>
                      <a:r>
                        <a:rPr lang="es-AR" sz="1600" b="1" dirty="0" smtClean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es-AR" sz="1600" dirty="0" err="1" smtClean="0">
                          <a:solidFill>
                            <a:srgbClr val="000000"/>
                          </a:solidFill>
                        </a:rPr>
                        <a:t>nroDeseado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Sino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2"/>
                      <a:r>
                        <a:rPr lang="es-AR" sz="1600" b="1" dirty="0" smtClean="0">
                          <a:solidFill>
                            <a:srgbClr val="00008B"/>
                          </a:solidFill>
                        </a:rPr>
                        <a:t>Escribir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s-AR" sz="1600" dirty="0" smtClean="0">
                          <a:solidFill>
                            <a:srgbClr val="FF0000"/>
                          </a:solidFill>
                        </a:rPr>
                        <a:t>'El número es menor o igual a 20: '</a:t>
                      </a:r>
                      <a:r>
                        <a:rPr lang="es-AR" sz="1600" b="1" dirty="0" smtClean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es-AR" sz="1600" dirty="0" err="1" smtClean="0">
                          <a:solidFill>
                            <a:srgbClr val="000000"/>
                          </a:solidFill>
                        </a:rPr>
                        <a:t>nroDeseado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s-AR" sz="1600" b="1" dirty="0" err="1" smtClean="0">
                          <a:solidFill>
                            <a:srgbClr val="00008B"/>
                          </a:solidFill>
                        </a:rPr>
                        <a:t>FinSi</a:t>
                      </a:r>
                      <a:endParaRPr lang="es-AR" sz="1600" b="1" dirty="0" smtClean="0">
                        <a:solidFill>
                          <a:srgbClr val="00008B"/>
                        </a:solidFill>
                      </a:endParaRPr>
                    </a:p>
                    <a:p>
                      <a:r>
                        <a:rPr lang="es-AR" sz="1600" b="1" dirty="0" err="1" smtClean="0">
                          <a:solidFill>
                            <a:srgbClr val="00008B"/>
                          </a:solidFill>
                        </a:rPr>
                        <a:t>FinAlgoritmo</a:t>
                      </a:r>
                      <a:r>
                        <a:rPr lang="es-AR" sz="16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endParaRPr lang="es-AR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 err="1" smtClean="0"/>
                        <a:t>nroDeseado</a:t>
                      </a:r>
                      <a:r>
                        <a:rPr lang="es-AR" dirty="0" smtClean="0"/>
                        <a:t> = 20</a:t>
                      </a:r>
                    </a:p>
                    <a:p>
                      <a:endParaRPr lang="es-AR" dirty="0" smtClean="0"/>
                    </a:p>
                    <a:p>
                      <a:endParaRPr lang="es-AR" dirty="0" smtClean="0"/>
                    </a:p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El número es menor o igual a 20: 20</a:t>
                      </a:r>
                      <a:endParaRPr lang="es-AR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dirty="0" err="1" smtClean="0"/>
                        <a:t>nroDeseado</a:t>
                      </a:r>
                      <a:r>
                        <a:rPr lang="es-AR" dirty="0" smtClean="0"/>
                        <a:t> = 3</a:t>
                      </a:r>
                    </a:p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El número es menor o igual a 20:</a:t>
                      </a:r>
                      <a:r>
                        <a:rPr lang="es-AR" sz="1800" baseline="0" dirty="0" smtClean="0"/>
                        <a:t> </a:t>
                      </a:r>
                      <a:r>
                        <a:rPr lang="es-AR" sz="1800" dirty="0" smtClean="0"/>
                        <a:t>3</a:t>
                      </a:r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dirty="0" err="1" smtClean="0"/>
                        <a:t>nroDeseado</a:t>
                      </a:r>
                      <a:r>
                        <a:rPr lang="es-AR" dirty="0" smtClean="0"/>
                        <a:t> = 45</a:t>
                      </a:r>
                    </a:p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El número es mayor a 20: 45</a:t>
                      </a:r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434978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Encontrar el Número Máximo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14325" y="2172200"/>
            <a:ext cx="8515350" cy="435133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Leer valores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hasta que se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introduzca un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cero (0)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  <a:cs typeface="DejaVu Sans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El usuario puede introducir valores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positivos y negativos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  <a:cs typeface="DejaVu Sans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Encontrar el máximo de los elementos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que se introdujeron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  <a:cs typeface="DejaVu Sans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Analizar cómo cambia el programa para hallar el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mínimo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49</a:t>
            </a:fld>
            <a:endParaRPr lang="es-ES_tradnl" dirty="0"/>
          </a:p>
        </p:txBody>
      </p:sp>
      <p:sp>
        <p:nvSpPr>
          <p:cNvPr id="9" name="CustomShape 3"/>
          <p:cNvSpPr/>
          <p:nvPr/>
        </p:nvSpPr>
        <p:spPr>
          <a:xfrm>
            <a:off x="1591315" y="4086612"/>
            <a:ext cx="2805120" cy="1972954"/>
          </a:xfrm>
          <a:prstGeom prst="rect">
            <a:avLst/>
          </a:prstGeom>
          <a:solidFill>
            <a:srgbClr val="F3F3F3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9040" tIns="59040" rIns="59040" bIns="59040" anchor="ctr"/>
          <a:lstStyle/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9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7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-1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1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0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máximo es 9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554" y="4086612"/>
            <a:ext cx="1640019" cy="197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65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Cantidad y Distribución de Positivos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Leer valores del usuario hasta que introduzca un 0</a:t>
            </a: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usuario puede introducir valores numéricos, tanto positivos como negativos</a:t>
            </a: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Contar la cantidad de valores introducidos que sean mayores a 0 y el porcentaje de positivos respecto del </a:t>
            </a: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total</a:t>
            </a:r>
            <a:endParaRPr lang="es-AR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50</a:t>
            </a:fld>
            <a:endParaRPr lang="es-ES_tradnl" dirty="0"/>
          </a:p>
        </p:txBody>
      </p:sp>
      <p:sp>
        <p:nvSpPr>
          <p:cNvPr id="6" name="CustomShape 3"/>
          <p:cNvSpPr/>
          <p:nvPr/>
        </p:nvSpPr>
        <p:spPr>
          <a:xfrm>
            <a:off x="3169440" y="4361789"/>
            <a:ext cx="2805120" cy="1934051"/>
          </a:xfrm>
          <a:prstGeom prst="rect">
            <a:avLst/>
          </a:prstGeom>
          <a:solidFill>
            <a:srgbClr val="F3F3F3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9040" tIns="59040" rIns="59040" bIns="59040" anchor="ctr"/>
          <a:lstStyle/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9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7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-1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1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0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 positivos, 75% del total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609" y="4558467"/>
            <a:ext cx="1540691" cy="1540691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41" y="4387909"/>
            <a:ext cx="1881809" cy="188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Promedio-Máximo-Mínimo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4015246" cy="4351338"/>
          </a:xfrm>
        </p:spPr>
        <p:txBody>
          <a:bodyPr anchor="ctr">
            <a:normAutofit/>
          </a:bodyPr>
          <a:lstStyle/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Diseñar un algoritmo que lea números enteros hasta teclear 0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Determinar y mostrar el máximo, el mínimo y la media de todos los numberos ingresados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Pensar cuidadosamente como debemos inicializar las variables</a:t>
            </a:r>
            <a:endParaRPr lang="es-AR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51</a:t>
            </a:fld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5213" r="-1606" b="5411"/>
          <a:stretch/>
        </p:blipFill>
        <p:spPr>
          <a:xfrm>
            <a:off x="4643928" y="2703612"/>
            <a:ext cx="4500072" cy="328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7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87222" y="3074290"/>
            <a:ext cx="2829019" cy="220896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 smtClean="0"/>
              <a:t>Calificaciones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87383" y="2160000"/>
            <a:ext cx="8621486" cy="4351338"/>
          </a:xfrm>
        </p:spPr>
        <p:txBody>
          <a:bodyPr>
            <a:normAutofit fontScale="925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Calcular las calificaciones de un grupo de alumnos, donde la nota final de cada alumno se calcula según el siguiente criterio: 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la parte práctica vale el 10%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la parte de problemas vale el 50%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la parte teórica el 40%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endParaRPr lang="es-ES" sz="2400" dirty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Se debe ingresar el nombre del alumno y sus tres notas, se escribirá el resultado y se volverá a pedir los datos del siguiente alumno hasta que el nombre sea una cadena vacía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s-ES" sz="2400" dirty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Las notas deben estar entre 0 y 10 (si no lo están, no imprimirá las notas, mostrara un mensaje de error y continuará con otro alumno</a:t>
            </a:r>
            <a:r>
              <a:rPr lang="es-ES" sz="24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)</a:t>
            </a:r>
            <a:endParaRPr lang="es-ES_tradnl" sz="2400" dirty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52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2557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 smtClean="0"/>
              <a:t>Dados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87383" y="2160000"/>
            <a:ext cx="5457963" cy="4351338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 tirar un dado tenemos 1/6 de probabilidades de sacar 6</a:t>
            </a: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 tiramos dos dados tenemos 1/36 probabilidades de sacar doble 6</a:t>
            </a: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 aumentar el número de dados la probabilidad de sacar todos 6 es cada vez menor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Escriba un programa que calcule la probabilidad de sacar todos los dados 6 siendo que tiramos N dados (dato ingresado por al usuario)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53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346" y="3055863"/>
            <a:ext cx="3398654" cy="255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smtClean="0"/>
              <a:t>Repetición </a:t>
            </a:r>
            <a:r>
              <a:rPr lang="es-ES_tradnl" dirty="0" smtClean="0"/>
              <a:t>(Resolución)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4286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Eureka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4747391" cy="4351338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scribir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 algoritmo que nos pida una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clave y verifique que sea la correcta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Tenga en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cuenta que la clave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 la palabra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“eureka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”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Solo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tenemos 3 intentos para acertar, si fallamos los 3 intentos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sistema mostrará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 mensaje indicándonos que hemos agotado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todas las oportunidades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acertamos la clave, saldremos directamente del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programa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55</a:t>
            </a:fld>
            <a:endParaRPr lang="es-ES_tradnl" dirty="0"/>
          </a:p>
        </p:txBody>
      </p:sp>
      <p:pic>
        <p:nvPicPr>
          <p:cNvPr id="9" name="Imagen 3"/>
          <p:cNvPicPr/>
          <p:nvPr/>
        </p:nvPicPr>
        <p:blipFill>
          <a:blip r:embed="rId2"/>
          <a:stretch/>
        </p:blipFill>
        <p:spPr>
          <a:xfrm>
            <a:off x="5495852" y="2873144"/>
            <a:ext cx="3514753" cy="292505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539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Eureka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56</a:t>
            </a:fld>
            <a:endParaRPr lang="es-ES_tradnl" dirty="0"/>
          </a:p>
        </p:txBody>
      </p:sp>
      <p:sp>
        <p:nvSpPr>
          <p:cNvPr id="7" name="Rectángulo 6"/>
          <p:cNvSpPr/>
          <p:nvPr/>
        </p:nvSpPr>
        <p:spPr>
          <a:xfrm>
            <a:off x="224285" y="1754731"/>
            <a:ext cx="4767453" cy="4924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600" b="1" dirty="0">
                <a:solidFill>
                  <a:srgbClr val="000080"/>
                </a:solidFill>
              </a:rPr>
              <a:t>Algoritmo</a:t>
            </a:r>
            <a:r>
              <a:rPr lang="es-ES_tradnl" sz="1600" dirty="0">
                <a:solidFill>
                  <a:srgbClr val="000000"/>
                </a:solidFill>
              </a:rPr>
              <a:t> Eureka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contador </a:t>
            </a:r>
            <a:r>
              <a:rPr lang="es-ES_tradnl" sz="1600" b="1" dirty="0">
                <a:solidFill>
                  <a:srgbClr val="000080"/>
                </a:solidFill>
              </a:rPr>
              <a:t>Como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Entero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acierto </a:t>
            </a:r>
            <a:r>
              <a:rPr lang="es-ES_tradnl" sz="1600" b="1" dirty="0">
                <a:solidFill>
                  <a:srgbClr val="000080"/>
                </a:solidFill>
              </a:rPr>
              <a:t>Como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 err="1">
                <a:solidFill>
                  <a:srgbClr val="000080"/>
                </a:solidFill>
              </a:rPr>
              <a:t>Logico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clave </a:t>
            </a:r>
            <a:r>
              <a:rPr lang="es-ES_tradnl" sz="1600" b="1" dirty="0">
                <a:solidFill>
                  <a:srgbClr val="000080"/>
                </a:solidFill>
              </a:rPr>
              <a:t>Como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Texto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dirty="0" smtClean="0">
                <a:solidFill>
                  <a:srgbClr val="000000"/>
                </a:solidFill>
              </a:rPr>
              <a:t>contador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0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Repetir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FF0000"/>
                </a:solidFill>
              </a:rPr>
              <a:t>"Introduzca la clave"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</a:rPr>
              <a:t>Leer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clave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</a:rPr>
              <a:t>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clave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FF0000"/>
                </a:solidFill>
              </a:rPr>
              <a:t>"eureka"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Entonces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600" dirty="0" smtClean="0">
                <a:solidFill>
                  <a:srgbClr val="000000"/>
                </a:solidFill>
              </a:rPr>
              <a:t>acierto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Verdadero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600" dirty="0" smtClean="0">
                <a:solidFill>
                  <a:srgbClr val="000000"/>
                </a:solidFill>
              </a:rPr>
              <a:t>contador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contador </a:t>
            </a:r>
            <a:r>
              <a:rPr lang="es-ES_tradnl" sz="1600" b="1" dirty="0">
                <a:solidFill>
                  <a:srgbClr val="000000"/>
                </a:solidFill>
              </a:rPr>
              <a:t>+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1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Hasta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Que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00"/>
                </a:solidFill>
              </a:rPr>
              <a:t>(</a:t>
            </a:r>
            <a:r>
              <a:rPr lang="es-ES_tradnl" sz="1600" dirty="0">
                <a:solidFill>
                  <a:srgbClr val="000000"/>
                </a:solidFill>
              </a:rPr>
              <a:t>contador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8E6B23"/>
                </a:solidFill>
              </a:rPr>
              <a:t>3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O</a:t>
            </a:r>
            <a:r>
              <a:rPr lang="es-ES_tradnl" sz="1600" dirty="0">
                <a:solidFill>
                  <a:srgbClr val="000000"/>
                </a:solidFill>
              </a:rPr>
              <a:t> acierto </a:t>
            </a:r>
            <a:r>
              <a:rPr lang="es-ES_tradnl" sz="1600" b="1" dirty="0">
                <a:solidFill>
                  <a:srgbClr val="000000"/>
                </a:solidFill>
              </a:rPr>
              <a:t>=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r>
              <a:rPr lang="es-ES_tradnl" sz="1600" b="1" dirty="0">
                <a:solidFill>
                  <a:srgbClr val="000080"/>
                </a:solidFill>
              </a:rPr>
              <a:t>Verdadero</a:t>
            </a:r>
            <a:r>
              <a:rPr lang="es-ES_tradnl" sz="1600" b="1" dirty="0">
                <a:solidFill>
                  <a:srgbClr val="000000"/>
                </a:solidFill>
              </a:rPr>
              <a:t>)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000000"/>
                </a:solidFill>
              </a:rPr>
              <a:t>acierto </a:t>
            </a:r>
            <a:r>
              <a:rPr lang="es-ES_tradnl" sz="1600" b="1" dirty="0">
                <a:solidFill>
                  <a:srgbClr val="000080"/>
                </a:solidFill>
              </a:rPr>
              <a:t>Entonces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FF0000"/>
                </a:solidFill>
              </a:rPr>
              <a:t>"Clave correcta"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</a:rPr>
              <a:t>Sino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  <a:r>
              <a:rPr lang="es-ES_tradnl" sz="1600" dirty="0">
                <a:solidFill>
                  <a:srgbClr val="FF0000"/>
                </a:solidFill>
              </a:rPr>
              <a:t>"Ya no tiene </a:t>
            </a:r>
            <a:r>
              <a:rPr lang="es-ES_tradnl" sz="1600" dirty="0" smtClean="0">
                <a:solidFill>
                  <a:srgbClr val="FF0000"/>
                </a:solidFill>
              </a:rPr>
              <a:t>más </a:t>
            </a:r>
            <a:r>
              <a:rPr lang="es-ES_tradnl" sz="1600" dirty="0">
                <a:solidFill>
                  <a:srgbClr val="FF0000"/>
                </a:solidFill>
              </a:rPr>
              <a:t>intentos"</a:t>
            </a:r>
            <a:r>
              <a:rPr lang="es-ES_tradnl" sz="1600" dirty="0">
                <a:solidFill>
                  <a:srgbClr val="000000"/>
                </a:solidFill>
              </a:rPr>
              <a:t> </a:t>
            </a:r>
            <a:endParaRPr lang="es-ES_tradnl" sz="1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6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1600" b="1" dirty="0" err="1" smtClean="0">
                <a:solidFill>
                  <a:srgbClr val="000080"/>
                </a:solidFill>
              </a:rPr>
              <a:t>FinAlgoritmo</a:t>
            </a:r>
            <a:endParaRPr lang="es-ES_tradnl" sz="1600" dirty="0"/>
          </a:p>
        </p:txBody>
      </p:sp>
      <p:pic>
        <p:nvPicPr>
          <p:cNvPr id="8" name="Imagen 3"/>
          <p:cNvPicPr/>
          <p:nvPr/>
        </p:nvPicPr>
        <p:blipFill>
          <a:blip r:embed="rId2"/>
          <a:stretch/>
        </p:blipFill>
        <p:spPr>
          <a:xfrm>
            <a:off x="5495852" y="2873144"/>
            <a:ext cx="3514753" cy="292505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44512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Múltiplos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5173060" cy="4351338"/>
          </a:xfrm>
        </p:spPr>
        <p:txBody>
          <a:bodyPr anchor="ctr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Cree un algoritmo que visualice los números que son múltiplos de 2 o de 3 que hay entre 1 y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100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Tener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 cuenta que hay números que son múltiplos de 2 y de 3 al mismo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tiempo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dichos casos, solamente indique el número una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vez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57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854" y="2811669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806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Múltiplos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58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641" y="4335668"/>
            <a:ext cx="2222906" cy="222290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283780" y="2673675"/>
            <a:ext cx="794582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Multiplos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100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(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MOD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2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MOD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3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b="1" dirty="0">
                <a:solidFill>
                  <a:srgbClr val="000000"/>
                </a:solidFill>
              </a:rPr>
              <a:t>)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Entonces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Sin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Saltar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dirty="0"/>
              <a:t/>
            </a:r>
            <a:br>
              <a:rPr lang="es-ES_tradnl" dirty="0"/>
            </a:b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2285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Técnicas de Programación</a:t>
            </a:r>
            <a:endParaRPr lang="es-ES_tradnl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Repetición (Conceptos)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733352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r>
              <a:rPr lang="es-ES_tradnl" b="1" smtClean="0"/>
              <a:t/>
            </a:r>
            <a:br>
              <a:rPr lang="es-ES_tradnl" b="1" smtClean="0"/>
            </a:br>
            <a:r>
              <a:rPr lang="es-ES_tradnl" sz="2800" i="1" smtClean="0"/>
              <a:t>Par/Impar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5677557" cy="4351338"/>
          </a:xfrm>
        </p:spPr>
        <p:txBody>
          <a:bodyPr anchor="ctr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Realizar un algoritmo que dado un número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entero ingresado por el usuario, visualice en pantalla si es par o impar</a:t>
            </a:r>
          </a:p>
          <a:p>
            <a:pPr algn="just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caso de ingresar un cero, se debe volver a pedir el número por teclado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(hasta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que se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un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número mayor que cero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59</a:t>
            </a:fld>
            <a:endParaRPr lang="es-ES_tradnl" dirty="0"/>
          </a:p>
        </p:txBody>
      </p:sp>
      <p:pic>
        <p:nvPicPr>
          <p:cNvPr id="7" name="Imagen 3"/>
          <p:cNvPicPr/>
          <p:nvPr/>
        </p:nvPicPr>
        <p:blipFill>
          <a:blip r:embed="rId2"/>
          <a:stretch/>
        </p:blipFill>
        <p:spPr>
          <a:xfrm>
            <a:off x="6471713" y="3229436"/>
            <a:ext cx="2200712" cy="220071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330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r>
              <a:rPr lang="es-ES_tradnl" b="1" smtClean="0"/>
              <a:t/>
            </a:r>
            <a:br>
              <a:rPr lang="es-ES_tradnl" b="1" smtClean="0"/>
            </a:br>
            <a:r>
              <a:rPr lang="es-ES_tradnl" sz="2800" i="1" smtClean="0"/>
              <a:t>Par/Impar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60</a:t>
            </a:fld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232541" y="2076175"/>
            <a:ext cx="570711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ParImpar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numIngresado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un </a:t>
            </a:r>
            <a:r>
              <a:rPr lang="es-ES_tradnl" sz="2000" dirty="0" smtClean="0">
                <a:solidFill>
                  <a:srgbClr val="FF0000"/>
                </a:solidFill>
              </a:rPr>
              <a:t>número"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numIngresado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Mientras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numIngresado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&lt;=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"Ingrese otro </a:t>
            </a:r>
            <a:r>
              <a:rPr lang="es-ES_tradnl" sz="2000" dirty="0" smtClean="0">
                <a:solidFill>
                  <a:srgbClr val="FF0000"/>
                </a:solidFill>
              </a:rPr>
              <a:t>número </a:t>
            </a:r>
            <a:r>
              <a:rPr lang="es-ES_tradnl" sz="2000" dirty="0">
                <a:solidFill>
                  <a:srgbClr val="FF0000"/>
                </a:solidFill>
              </a:rPr>
              <a:t>(positivo)"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numIngresado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numIngresado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MOD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2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"El </a:t>
            </a:r>
            <a:r>
              <a:rPr lang="es-ES_tradnl" sz="2000" dirty="0" smtClean="0">
                <a:solidFill>
                  <a:srgbClr val="FF0000"/>
                </a:solidFill>
              </a:rPr>
              <a:t>número </a:t>
            </a:r>
            <a:r>
              <a:rPr lang="es-ES_tradnl" sz="2000" dirty="0">
                <a:solidFill>
                  <a:srgbClr val="FF0000"/>
                </a:solidFill>
              </a:rPr>
              <a:t>es par"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Sino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"El </a:t>
            </a:r>
            <a:r>
              <a:rPr lang="es-ES_tradnl" sz="2000" dirty="0" smtClean="0">
                <a:solidFill>
                  <a:srgbClr val="FF0000"/>
                </a:solidFill>
              </a:rPr>
              <a:t>número </a:t>
            </a:r>
            <a:r>
              <a:rPr lang="es-ES_tradnl" sz="2000" dirty="0">
                <a:solidFill>
                  <a:srgbClr val="FF0000"/>
                </a:solidFill>
              </a:rPr>
              <a:t>es impar"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endParaRPr lang="es-ES_tradnl" sz="2000" dirty="0"/>
          </a:p>
        </p:txBody>
      </p:sp>
      <p:sp>
        <p:nvSpPr>
          <p:cNvPr id="9" name="Rectángulo redondeado 8"/>
          <p:cNvSpPr/>
          <p:nvPr/>
        </p:nvSpPr>
        <p:spPr>
          <a:xfrm>
            <a:off x="628650" y="2743200"/>
            <a:ext cx="4810453" cy="1529255"/>
          </a:xfrm>
          <a:prstGeom prst="roundRect">
            <a:avLst/>
          </a:prstGeom>
          <a:solidFill>
            <a:srgbClr val="EF3449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CuadroTexto 9"/>
          <p:cNvSpPr txBox="1"/>
          <p:nvPr/>
        </p:nvSpPr>
        <p:spPr>
          <a:xfrm>
            <a:off x="6305440" y="2120315"/>
            <a:ext cx="23669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Hay código repetido? Que alternativa tenemos para evitarlo?</a:t>
            </a:r>
          </a:p>
        </p:txBody>
      </p:sp>
      <p:cxnSp>
        <p:nvCxnSpPr>
          <p:cNvPr id="11" name="Conector recto de flecha 10"/>
          <p:cNvCxnSpPr>
            <a:stCxn id="10" idx="1"/>
            <a:endCxn id="9" idx="3"/>
          </p:cNvCxnSpPr>
          <p:nvPr/>
        </p:nvCxnSpPr>
        <p:spPr>
          <a:xfrm flipH="1">
            <a:off x="5439103" y="2535814"/>
            <a:ext cx="866337" cy="97201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agen 3"/>
          <p:cNvPicPr/>
          <p:nvPr/>
        </p:nvPicPr>
        <p:blipFill>
          <a:blip r:embed="rId2"/>
          <a:stretch/>
        </p:blipFill>
        <p:spPr>
          <a:xfrm>
            <a:off x="6471713" y="3229436"/>
            <a:ext cx="2200712" cy="220071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4643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r>
              <a:rPr lang="es-ES_tradnl" b="1" smtClean="0"/>
              <a:t/>
            </a:r>
            <a:br>
              <a:rPr lang="es-ES_tradnl" b="1" smtClean="0"/>
            </a:br>
            <a:r>
              <a:rPr lang="es-ES_tradnl" sz="2800" i="1" smtClean="0"/>
              <a:t>Par/Impar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61</a:t>
            </a:fld>
            <a:endParaRPr lang="es-ES_tradnl" dirty="0"/>
          </a:p>
        </p:txBody>
      </p:sp>
      <p:pic>
        <p:nvPicPr>
          <p:cNvPr id="7" name="Imagen 3"/>
          <p:cNvPicPr/>
          <p:nvPr/>
        </p:nvPicPr>
        <p:blipFill>
          <a:blip r:embed="rId2"/>
          <a:stretch/>
        </p:blipFill>
        <p:spPr>
          <a:xfrm>
            <a:off x="6471713" y="3229436"/>
            <a:ext cx="2200712" cy="2200712"/>
          </a:xfrm>
          <a:prstGeom prst="rect">
            <a:avLst/>
          </a:prstGeom>
          <a:ln>
            <a:noFill/>
          </a:ln>
        </p:spPr>
      </p:pic>
      <p:sp>
        <p:nvSpPr>
          <p:cNvPr id="3" name="Rectángulo 2"/>
          <p:cNvSpPr/>
          <p:nvPr/>
        </p:nvSpPr>
        <p:spPr>
          <a:xfrm>
            <a:off x="118211" y="1975295"/>
            <a:ext cx="543125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ParImpar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numIngresado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Repetir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un </a:t>
            </a:r>
            <a:r>
              <a:rPr lang="es-ES_tradnl" sz="2400" dirty="0" smtClean="0">
                <a:solidFill>
                  <a:srgbClr val="FF0000"/>
                </a:solidFill>
              </a:rPr>
              <a:t>número"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numIngresado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Que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numIngresado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&gt;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numIngresado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MOD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2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Entonces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</a:t>
            </a:r>
            <a:r>
              <a:rPr lang="es-ES_tradnl" sz="2400" dirty="0" smtClean="0">
                <a:solidFill>
                  <a:srgbClr val="FF0000"/>
                </a:solidFill>
              </a:rPr>
              <a:t>número </a:t>
            </a:r>
            <a:r>
              <a:rPr lang="es-ES_tradnl" sz="2400" dirty="0">
                <a:solidFill>
                  <a:srgbClr val="FF0000"/>
                </a:solidFill>
              </a:rPr>
              <a:t>es par"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</a:t>
            </a:r>
            <a:r>
              <a:rPr lang="es-ES_tradnl" sz="2400" dirty="0" smtClean="0">
                <a:solidFill>
                  <a:srgbClr val="FF0000"/>
                </a:solidFill>
              </a:rPr>
              <a:t>número </a:t>
            </a:r>
            <a:r>
              <a:rPr lang="es-ES_tradnl" sz="2400" dirty="0">
                <a:solidFill>
                  <a:srgbClr val="FF0000"/>
                </a:solidFill>
              </a:rPr>
              <a:t>es impar"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endParaRPr lang="es-ES_tradnl" sz="2400" dirty="0"/>
          </a:p>
        </p:txBody>
      </p:sp>
      <p:sp>
        <p:nvSpPr>
          <p:cNvPr id="9" name="Rectángulo redondeado 8"/>
          <p:cNvSpPr/>
          <p:nvPr/>
        </p:nvSpPr>
        <p:spPr>
          <a:xfrm>
            <a:off x="526093" y="2793304"/>
            <a:ext cx="4246323" cy="1114817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accent6"/>
              </a:solidFill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6089549" y="2120315"/>
            <a:ext cx="25828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Con la instrucción Repetir nos aseguramos de entrar al menos 1 vez</a:t>
            </a:r>
          </a:p>
        </p:txBody>
      </p:sp>
      <p:cxnSp>
        <p:nvCxnSpPr>
          <p:cNvPr id="11" name="Conector recto de flecha 10"/>
          <p:cNvCxnSpPr>
            <a:stCxn id="10" idx="1"/>
          </p:cNvCxnSpPr>
          <p:nvPr/>
        </p:nvCxnSpPr>
        <p:spPr>
          <a:xfrm flipH="1">
            <a:off x="4772416" y="2535814"/>
            <a:ext cx="1317133" cy="8211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56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Suma entre Números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Escriba un programa que pida al usuario dos números enteros, y luego retorne la suma de todos los números que están entre ellos</a:t>
            </a:r>
          </a:p>
          <a:p>
            <a:pPr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Por ejemplo, si los números son 2 y 7, debe entregar como resultado  2 + 3 + 4 + 5 + 6 + 7 =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27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62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568" y="3938111"/>
            <a:ext cx="1799884" cy="2097795"/>
          </a:xfrm>
          <a:prstGeom prst="rect">
            <a:avLst/>
          </a:prstGeom>
        </p:spPr>
      </p:pic>
      <p:sp>
        <p:nvSpPr>
          <p:cNvPr id="7" name="CustomShape 4"/>
          <p:cNvSpPr/>
          <p:nvPr/>
        </p:nvSpPr>
        <p:spPr>
          <a:xfrm>
            <a:off x="3642896" y="4470228"/>
            <a:ext cx="1858203" cy="1033560"/>
          </a:xfrm>
          <a:prstGeom prst="rect">
            <a:avLst/>
          </a:prstGeom>
          <a:solidFill>
            <a:srgbClr val="F3F3F3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9040" tIns="59040" rIns="59040" bIns="59040" anchor="ctr"/>
          <a:lstStyle/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num: 2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num: 7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 suma es 27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149628" y="6174049"/>
            <a:ext cx="88447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Recuerda </a:t>
            </a:r>
            <a:r>
              <a:rPr lang="es-AR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plantear el Pseudocódigo, el Diagrama de Flujo y las Pruebas de </a:t>
            </a:r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Escritorio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23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Suma entre Números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63</a:t>
            </a:fld>
            <a:endParaRPr lang="es-ES_tradnl" dirty="0"/>
          </a:p>
        </p:txBody>
      </p:sp>
      <p:sp>
        <p:nvSpPr>
          <p:cNvPr id="10" name="Rectángulo 9"/>
          <p:cNvSpPr/>
          <p:nvPr/>
        </p:nvSpPr>
        <p:spPr>
          <a:xfrm>
            <a:off x="1006248" y="2120315"/>
            <a:ext cx="7131504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SumaEntreNumeros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primerNum</a:t>
            </a:r>
            <a:r>
              <a:rPr lang="es-ES_tradnl" sz="2000" dirty="0" smtClean="0">
                <a:solidFill>
                  <a:srgbClr val="000000"/>
                </a:solidFill>
              </a:rPr>
              <a:t>, </a:t>
            </a:r>
            <a:r>
              <a:rPr lang="es-ES_tradnl" sz="2000" dirty="0" err="1" smtClean="0">
                <a:solidFill>
                  <a:srgbClr val="000000"/>
                </a:solidFill>
              </a:rPr>
              <a:t>segundoNum</a:t>
            </a:r>
            <a:r>
              <a:rPr lang="es-ES_tradnl" sz="2000" dirty="0" smtClean="0">
                <a:solidFill>
                  <a:srgbClr val="000000"/>
                </a:solidFill>
              </a:rPr>
              <a:t>, actual, suma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'Ingrese el primer </a:t>
            </a:r>
            <a:r>
              <a:rPr lang="es-ES_tradnl" sz="2000" dirty="0" smtClean="0">
                <a:solidFill>
                  <a:srgbClr val="FF0000"/>
                </a:solidFill>
              </a:rPr>
              <a:t>número: </a:t>
            </a:r>
            <a:r>
              <a:rPr lang="es-ES_tradnl" sz="2000" dirty="0">
                <a:solidFill>
                  <a:srgbClr val="FF0000"/>
                </a:solidFill>
              </a:rPr>
              <a:t>'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primerNum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</a:rPr>
              <a:t>'Ingrese </a:t>
            </a:r>
            <a:r>
              <a:rPr lang="es-ES_tradnl" sz="2000" dirty="0">
                <a:solidFill>
                  <a:srgbClr val="FF0000"/>
                </a:solidFill>
              </a:rPr>
              <a:t>el segundo </a:t>
            </a:r>
            <a:r>
              <a:rPr lang="es-ES_tradnl" sz="2000" dirty="0" smtClean="0">
                <a:solidFill>
                  <a:srgbClr val="FF0000"/>
                </a:solidFill>
              </a:rPr>
              <a:t>número: </a:t>
            </a:r>
            <a:r>
              <a:rPr lang="es-ES_tradnl" sz="2000" dirty="0">
                <a:solidFill>
                  <a:srgbClr val="FF0000"/>
                </a:solidFill>
              </a:rPr>
              <a:t>'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</a:rPr>
              <a:t>segundoNum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actual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primerNum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suma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Mientras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actual </a:t>
            </a:r>
            <a:r>
              <a:rPr lang="es-ES_tradnl" sz="2000" b="1" dirty="0">
                <a:solidFill>
                  <a:srgbClr val="000000"/>
                </a:solidFill>
              </a:rPr>
              <a:t>&lt;=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segundoNum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Mientras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suma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suma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actual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actual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actual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"El resultado de la suma es: 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suma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endParaRPr lang="es-ES_tradnl" sz="2000" dirty="0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110" y="5064496"/>
            <a:ext cx="1207602" cy="140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4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64</a:t>
            </a:fld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371" y="814703"/>
            <a:ext cx="4269927" cy="5760720"/>
          </a:xfrm>
          <a:prstGeom prst="rect">
            <a:avLst/>
          </a:prstGeom>
        </p:spPr>
      </p:pic>
      <p:sp>
        <p:nvSpPr>
          <p:cNvPr id="8" name="CustomShape 1"/>
          <p:cNvSpPr/>
          <p:nvPr/>
        </p:nvSpPr>
        <p:spPr>
          <a:xfrm>
            <a:off x="396481" y="1172840"/>
            <a:ext cx="2097338" cy="54025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>
              <a:lnSpc>
                <a:spcPct val="100000"/>
              </a:lnSpc>
            </a:pPr>
            <a:r>
              <a:rPr lang="es-AR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Diagrama de Flujo en PSeInt </a:t>
            </a:r>
            <a:r>
              <a:rPr lang="es-AR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(Mientras)</a:t>
            </a:r>
          </a:p>
          <a:p>
            <a:pPr algn="ctr">
              <a:lnSpc>
                <a:spcPct val="100000"/>
              </a:lnSpc>
            </a:pPr>
            <a:endParaRPr lang="es-AR" sz="28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s-AR" sz="28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Suma entre Números</a:t>
            </a:r>
            <a:endParaRPr lang="es-AR" sz="4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7482754" y="3158814"/>
            <a:ext cx="1265027" cy="107249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No sería mucho más sencillo con un </a:t>
            </a:r>
            <a:r>
              <a:rPr lang="es-ES_tradnl" sz="1600" b="1" i="1" dirty="0" smtClean="0">
                <a:latin typeface="Arial" charset="0"/>
                <a:ea typeface="Arial" charset="0"/>
                <a:cs typeface="Arial" charset="0"/>
              </a:rPr>
              <a:t>Para</a:t>
            </a:r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?</a:t>
            </a:r>
            <a:endParaRPr lang="es-ES_tradnl" sz="1600" i="1" u="sng" dirty="0" smtClean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9110" y="5064496"/>
            <a:ext cx="1207602" cy="140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9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Suma entre Números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65</a:t>
            </a:fld>
            <a:endParaRPr lang="es-ES_tradnl" dirty="0"/>
          </a:p>
        </p:txBody>
      </p:sp>
      <p:sp>
        <p:nvSpPr>
          <p:cNvPr id="3" name="Rectángulo 2"/>
          <p:cNvSpPr/>
          <p:nvPr/>
        </p:nvSpPr>
        <p:spPr>
          <a:xfrm>
            <a:off x="862965" y="2455043"/>
            <a:ext cx="741807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SumaEntreNumeros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primerNum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segundoNum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actual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suma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'Ingrese el primer </a:t>
            </a:r>
            <a:r>
              <a:rPr lang="es-ES_tradnl" sz="2000" dirty="0" smtClean="0">
                <a:solidFill>
                  <a:srgbClr val="FF0000"/>
                </a:solidFill>
              </a:rPr>
              <a:t>número: </a:t>
            </a:r>
            <a:r>
              <a:rPr lang="es-ES_tradnl" sz="2000" dirty="0">
                <a:solidFill>
                  <a:srgbClr val="FF0000"/>
                </a:solidFill>
              </a:rPr>
              <a:t>'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primerNum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'Ingrese el segundo </a:t>
            </a:r>
            <a:r>
              <a:rPr lang="es-ES_tradnl" sz="2000" dirty="0" smtClean="0">
                <a:solidFill>
                  <a:srgbClr val="FF0000"/>
                </a:solidFill>
              </a:rPr>
              <a:t>número: </a:t>
            </a:r>
            <a:r>
              <a:rPr lang="es-ES_tradnl" sz="2000" dirty="0">
                <a:solidFill>
                  <a:srgbClr val="FF0000"/>
                </a:solidFill>
              </a:rPr>
              <a:t>'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segundoNum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suma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actual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primerNum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segundoNum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suma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suma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actual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"El resultado de la suma es: 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suma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endParaRPr lang="es-ES_tradnl" sz="2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110" y="5064496"/>
            <a:ext cx="1207602" cy="140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33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66</a:t>
            </a:fld>
            <a:endParaRPr lang="es-ES_tradnl" dirty="0"/>
          </a:p>
        </p:txBody>
      </p:sp>
      <p:sp>
        <p:nvSpPr>
          <p:cNvPr id="8" name="CustomShape 1"/>
          <p:cNvSpPr/>
          <p:nvPr/>
        </p:nvSpPr>
        <p:spPr>
          <a:xfrm>
            <a:off x="396481" y="1172840"/>
            <a:ext cx="2097338" cy="54025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/>
            <a:r>
              <a:rPr lang="es-AR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Diagrama de Flujo </a:t>
            </a:r>
            <a:r>
              <a:rPr lang="es-AR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 </a:t>
            </a:r>
            <a:r>
              <a:rPr lang="es-AR" sz="32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PSeInt </a:t>
            </a:r>
            <a:r>
              <a:rPr lang="es-AR" sz="28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(Para)</a:t>
            </a:r>
            <a:endParaRPr lang="es-AR" sz="32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endParaRPr lang="es-AR" sz="3200" b="1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endParaRPr lang="es-AR" sz="28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s-AR" sz="28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Suma entre Números</a:t>
            </a:r>
            <a:endParaRPr lang="es-AR" sz="4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00" y="812981"/>
            <a:ext cx="6057868" cy="571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958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873" y="899999"/>
            <a:ext cx="1207602" cy="140748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Suma entre Números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¿Qué ocurre si se ingresan los números al revés?</a:t>
            </a: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Por ejemplo: </a:t>
            </a:r>
          </a:p>
          <a:p>
            <a:pPr marL="342900" lvl="0" indent="-342900" algn="ctr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en vez de 1 y 7 se ingresa 7 y 1</a:t>
            </a:r>
          </a:p>
          <a:p>
            <a:pPr marL="342900" lvl="0" indent="-342900" algn="ctr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en vez de 3 y 9 se ingresa 9 y 3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  <a:cs typeface="DejaVu Sans"/>
            </a:endParaRP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67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10" y="3850272"/>
            <a:ext cx="1752558" cy="175255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2492" l="639" r="99840"/>
                    </a14:imgEffect>
                  </a14:imgLayer>
                </a14:imgProps>
              </a:ext>
            </a:extLst>
          </a:blip>
          <a:srcRect t="-5" b="7696"/>
          <a:stretch/>
        </p:blipFill>
        <p:spPr>
          <a:xfrm>
            <a:off x="1886904" y="3762103"/>
            <a:ext cx="1927524" cy="1779157"/>
          </a:xfrm>
          <a:prstGeom prst="rect">
            <a:avLst/>
          </a:prstGeom>
        </p:spPr>
      </p:pic>
      <p:sp>
        <p:nvSpPr>
          <p:cNvPr id="9" name="CustomShape 2"/>
          <p:cNvSpPr/>
          <p:nvPr/>
        </p:nvSpPr>
        <p:spPr>
          <a:xfrm>
            <a:off x="158400" y="5666917"/>
            <a:ext cx="8827200" cy="84442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/>
          <a:lstStyle/>
          <a:p>
            <a:pPr>
              <a:lnSpc>
                <a:spcPct val="100000"/>
              </a:lnSpc>
            </a:pPr>
            <a:r>
              <a:rPr lang="es-AR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¿Qué estrategia se puede usar para arreglar este problema?</a:t>
            </a:r>
          </a:p>
          <a:p>
            <a:pPr algn="ctr"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Recuerden los ejercicios que hicimos antes!</a:t>
            </a:r>
            <a:endParaRPr lang="es-AR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2800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68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293200" y="1058472"/>
            <a:ext cx="7699917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>
                <a:solidFill>
                  <a:srgbClr val="000080"/>
                </a:solidFill>
              </a:rPr>
              <a:t>Algoritmo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SumaEntreNumeros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primerNum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segundoNum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actual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suma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aux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Como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Entero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'Ingrese el primer </a:t>
            </a:r>
            <a:r>
              <a:rPr lang="es-ES_tradnl" sz="2000" dirty="0" smtClean="0">
                <a:solidFill>
                  <a:srgbClr val="FF0000"/>
                </a:solidFill>
              </a:rPr>
              <a:t>número: </a:t>
            </a:r>
            <a:r>
              <a:rPr lang="es-ES_tradnl" sz="2000" dirty="0">
                <a:solidFill>
                  <a:srgbClr val="FF0000"/>
                </a:solidFill>
              </a:rPr>
              <a:t>'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primerNum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'Ingrese el segundo </a:t>
            </a:r>
            <a:r>
              <a:rPr lang="es-ES_tradnl" sz="2000" dirty="0" smtClean="0">
                <a:solidFill>
                  <a:srgbClr val="FF0000"/>
                </a:solidFill>
              </a:rPr>
              <a:t>número: </a:t>
            </a:r>
            <a:r>
              <a:rPr lang="es-ES_tradnl" sz="2000" dirty="0">
                <a:solidFill>
                  <a:srgbClr val="FF0000"/>
                </a:solidFill>
              </a:rPr>
              <a:t>'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segundoNum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primerNum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&gt;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segundoNum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Entonces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err="1" smtClean="0">
                <a:solidFill>
                  <a:srgbClr val="000000"/>
                </a:solidFill>
              </a:rPr>
              <a:t>aux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primerNum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err="1" smtClean="0">
                <a:solidFill>
                  <a:srgbClr val="000000"/>
                </a:solidFill>
              </a:rPr>
              <a:t>primerNum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segundoNum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err="1" smtClean="0">
                <a:solidFill>
                  <a:srgbClr val="000000"/>
                </a:solidFill>
              </a:rPr>
              <a:t>segundoNum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aux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dirty="0" smtClean="0">
                <a:solidFill>
                  <a:srgbClr val="000000"/>
                </a:solidFill>
              </a:rPr>
              <a:t>suma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0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000000"/>
                </a:solidFill>
              </a:rPr>
              <a:t>actual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primerNum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Hasta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 err="1">
                <a:solidFill>
                  <a:srgbClr val="000000"/>
                </a:solidFill>
              </a:rPr>
              <a:t>segundoNum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Con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Paso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8E6B23"/>
                </a:solidFill>
              </a:rPr>
              <a:t>1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r>
              <a:rPr lang="es-ES_tradnl" sz="2000" b="1" dirty="0">
                <a:solidFill>
                  <a:srgbClr val="000080"/>
                </a:solidFill>
              </a:rPr>
              <a:t>Hacer</a:t>
            </a:r>
            <a:r>
              <a:rPr lang="es-ES_tradnl" sz="2000" dirty="0">
                <a:solidFill>
                  <a:srgbClr val="000000"/>
                </a:solidFill>
              </a:rPr>
              <a:t>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000" dirty="0" smtClean="0">
                <a:solidFill>
                  <a:srgbClr val="000000"/>
                </a:solidFill>
              </a:rPr>
              <a:t>suma </a:t>
            </a:r>
            <a:r>
              <a:rPr lang="es-ES_tradnl" sz="2000" b="1" dirty="0">
                <a:solidFill>
                  <a:srgbClr val="000000"/>
                </a:solidFill>
              </a:rPr>
              <a:t>=</a:t>
            </a:r>
            <a:r>
              <a:rPr lang="es-ES_tradnl" sz="2000" dirty="0">
                <a:solidFill>
                  <a:srgbClr val="000000"/>
                </a:solidFill>
              </a:rPr>
              <a:t> suma </a:t>
            </a:r>
            <a:r>
              <a:rPr lang="es-ES_tradnl" sz="2000" b="1" dirty="0">
                <a:solidFill>
                  <a:srgbClr val="000000"/>
                </a:solidFill>
              </a:rPr>
              <a:t>+</a:t>
            </a:r>
            <a:r>
              <a:rPr lang="es-ES_tradnl" sz="2000" dirty="0">
                <a:solidFill>
                  <a:srgbClr val="000000"/>
                </a:solidFill>
              </a:rPr>
              <a:t> actual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</a:rPr>
              <a:t> </a:t>
            </a:r>
            <a:r>
              <a:rPr lang="es-ES_tradnl" sz="2000" dirty="0">
                <a:solidFill>
                  <a:srgbClr val="FF0000"/>
                </a:solidFill>
              </a:rPr>
              <a:t>"El resultado de la suma es: "</a:t>
            </a:r>
            <a:r>
              <a:rPr lang="es-ES_tradnl" sz="2000" b="1" dirty="0">
                <a:solidFill>
                  <a:srgbClr val="000000"/>
                </a:solidFill>
              </a:rPr>
              <a:t>,</a:t>
            </a:r>
            <a:r>
              <a:rPr lang="es-ES_tradnl" sz="2000" dirty="0">
                <a:solidFill>
                  <a:srgbClr val="000000"/>
                </a:solidFill>
              </a:rPr>
              <a:t> suma </a:t>
            </a:r>
            <a:endParaRPr lang="es-ES_tradnl" sz="2000" dirty="0" smtClean="0">
              <a:solidFill>
                <a:srgbClr val="000000"/>
              </a:solidFill>
            </a:endParaRPr>
          </a:p>
          <a:p>
            <a:r>
              <a:rPr lang="es-ES_tradnl" sz="2000" b="1" dirty="0" err="1" smtClean="0">
                <a:solidFill>
                  <a:srgbClr val="000080"/>
                </a:solidFill>
              </a:rPr>
              <a:t>FinAlgoritmo</a:t>
            </a:r>
            <a:endParaRPr lang="es-ES_tradnl" sz="2000" dirty="0"/>
          </a:p>
        </p:txBody>
      </p:sp>
      <p:sp>
        <p:nvSpPr>
          <p:cNvPr id="7" name="Rectángulo redondeado 6"/>
          <p:cNvSpPr/>
          <p:nvPr/>
        </p:nvSpPr>
        <p:spPr>
          <a:xfrm>
            <a:off x="672543" y="2940709"/>
            <a:ext cx="4482781" cy="1536697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CuadroTexto 7"/>
          <p:cNvSpPr txBox="1"/>
          <p:nvPr/>
        </p:nvSpPr>
        <p:spPr>
          <a:xfrm>
            <a:off x="6401737" y="3251926"/>
            <a:ext cx="2711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Si los números están </a:t>
            </a:r>
            <a:r>
              <a:rPr lang="es-ES_tradnl" sz="1600" smtClean="0">
                <a:latin typeface="Arial" charset="0"/>
                <a:ea typeface="Arial" charset="0"/>
                <a:cs typeface="Arial" charset="0"/>
              </a:rPr>
              <a:t>al revés, </a:t>
            </a:r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intercambio el primer número con el segundo</a:t>
            </a:r>
          </a:p>
        </p:txBody>
      </p:sp>
      <p:cxnSp>
        <p:nvCxnSpPr>
          <p:cNvPr id="9" name="Conector recto de flecha 8"/>
          <p:cNvCxnSpPr>
            <a:stCxn id="8" idx="1"/>
          </p:cNvCxnSpPr>
          <p:nvPr/>
        </p:nvCxnSpPr>
        <p:spPr>
          <a:xfrm flipH="1">
            <a:off x="5155322" y="3667425"/>
            <a:ext cx="1246415" cy="41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/>
          <p:cNvSpPr txBox="1"/>
          <p:nvPr/>
        </p:nvSpPr>
        <p:spPr>
          <a:xfrm>
            <a:off x="6401737" y="2367616"/>
            <a:ext cx="2711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Agrego </a:t>
            </a:r>
            <a:r>
              <a:rPr lang="es-ES_tradnl" sz="1600" smtClean="0">
                <a:latin typeface="Arial" charset="0"/>
                <a:ea typeface="Arial" charset="0"/>
                <a:cs typeface="Arial" charset="0"/>
              </a:rPr>
              <a:t>una variable auxiliar para hacer el intercambio</a:t>
            </a:r>
            <a:endParaRPr lang="es-ES_tradnl" sz="16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7" name="Conector recto de flecha 16"/>
          <p:cNvCxnSpPr/>
          <p:nvPr/>
        </p:nvCxnSpPr>
        <p:spPr>
          <a:xfrm flipH="1" flipV="1">
            <a:off x="6243145" y="1813034"/>
            <a:ext cx="693683" cy="55458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 redondeado 22"/>
          <p:cNvSpPr/>
          <p:nvPr/>
        </p:nvSpPr>
        <p:spPr>
          <a:xfrm>
            <a:off x="5810061" y="1387257"/>
            <a:ext cx="511913" cy="391013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4" name="Imagen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110" y="5064496"/>
            <a:ext cx="1207602" cy="140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68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6" grpId="0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Estructuras de Control</a:t>
            </a:r>
            <a:endParaRPr lang="es-ES_tradnl" b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</a:t>
            </a:fld>
            <a:endParaRPr lang="es-ES_tradnl" dirty="0"/>
          </a:p>
        </p:txBody>
      </p:sp>
      <p:grpSp>
        <p:nvGrpSpPr>
          <p:cNvPr id="24" name="Agrupar 23"/>
          <p:cNvGrpSpPr/>
          <p:nvPr/>
        </p:nvGrpSpPr>
        <p:grpSpPr>
          <a:xfrm>
            <a:off x="173618" y="2339074"/>
            <a:ext cx="4232096" cy="3682080"/>
            <a:chOff x="2478984" y="2743200"/>
            <a:chExt cx="5179115" cy="3682080"/>
          </a:xfrm>
        </p:grpSpPr>
        <p:sp>
          <p:nvSpPr>
            <p:cNvPr id="25" name="CustomShape 1"/>
            <p:cNvSpPr/>
            <p:nvPr/>
          </p:nvSpPr>
          <p:spPr>
            <a:xfrm>
              <a:off x="2478985" y="2743200"/>
              <a:ext cx="5179114" cy="1135080"/>
            </a:xfrm>
            <a:prstGeom prst="roundRect">
              <a:avLst>
                <a:gd name="adj" fmla="val 16667"/>
              </a:avLst>
            </a:prstGeom>
            <a:solidFill>
              <a:srgbClr val="BF504D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26" name="CustomShape 2"/>
            <p:cNvSpPr/>
            <p:nvPr/>
          </p:nvSpPr>
          <p:spPr>
            <a:xfrm>
              <a:off x="2520745" y="2798640"/>
              <a:ext cx="5137354" cy="10242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3900" b="0" i="0" u="none" strike="noStrike" kern="0" cap="none" spc="-1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Secuenciales</a:t>
              </a:r>
              <a:endParaRPr kumimoji="0" lang="es-AR" sz="39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  <p:sp>
          <p:nvSpPr>
            <p:cNvPr id="27" name="CustomShape 3"/>
            <p:cNvSpPr/>
            <p:nvPr/>
          </p:nvSpPr>
          <p:spPr>
            <a:xfrm>
              <a:off x="2478984" y="4016520"/>
              <a:ext cx="5179115" cy="1135080"/>
            </a:xfrm>
            <a:prstGeom prst="roundRect">
              <a:avLst>
                <a:gd name="adj" fmla="val 16667"/>
              </a:avLst>
            </a:prstGeom>
            <a:solidFill>
              <a:srgbClr val="9BBB59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28" name="CustomShape 4"/>
            <p:cNvSpPr/>
            <p:nvPr/>
          </p:nvSpPr>
          <p:spPr>
            <a:xfrm>
              <a:off x="2520745" y="4071960"/>
              <a:ext cx="5137354" cy="10242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3900" b="0" i="0" u="none" strike="noStrike" kern="0" cap="none" spc="-1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Selectivas o De Decisión</a:t>
              </a:r>
              <a:endParaRPr kumimoji="0" lang="es-AR" sz="39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  <p:sp>
          <p:nvSpPr>
            <p:cNvPr id="29" name="CustomShape 5"/>
            <p:cNvSpPr/>
            <p:nvPr/>
          </p:nvSpPr>
          <p:spPr>
            <a:xfrm>
              <a:off x="2478985" y="5290200"/>
              <a:ext cx="5179114" cy="1135080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560">
              <a:solidFill>
                <a:sysClr val="window" lastClr="FFFFFF"/>
              </a:solidFill>
              <a:round/>
            </a:ln>
            <a:effectLst/>
          </p:spPr>
        </p:sp>
        <p:sp>
          <p:nvSpPr>
            <p:cNvPr id="30" name="CustomShape 6"/>
            <p:cNvSpPr/>
            <p:nvPr/>
          </p:nvSpPr>
          <p:spPr>
            <a:xfrm>
              <a:off x="2520745" y="5345640"/>
              <a:ext cx="5137354" cy="10242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150480" tIns="150480" rIns="150480" bIns="15048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AR" sz="3900" b="0" i="0" u="none" strike="noStrike" kern="0" cap="none" spc="-1" normalizeH="0" baseline="0" noProof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>
                    <a:solidFill>
                      <a:srgbClr val="FFFFFF"/>
                    </a:solidFill>
                  </a:uFill>
                  <a:latin typeface="Arial"/>
                  <a:ea typeface="Calibri"/>
                  <a:cs typeface="DejaVu Sans"/>
                </a:rPr>
                <a:t>Repetitivas</a:t>
              </a:r>
              <a:endParaRPr kumimoji="0" lang="es-AR" sz="3900" b="0" i="0" u="none" strike="noStrike" kern="0" cap="none" spc="-1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DejaVu Sans"/>
                <a:cs typeface="DejaVu Sans"/>
              </a:endParaRPr>
            </a:p>
          </p:txBody>
        </p:sp>
      </p:grpSp>
      <p:pic>
        <p:nvPicPr>
          <p:cNvPr id="31" name="Imagen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47" y="2105321"/>
            <a:ext cx="4432885" cy="1333500"/>
          </a:xfrm>
          <a:prstGeom prst="rect">
            <a:avLst/>
          </a:prstGeom>
        </p:spPr>
      </p:pic>
      <p:pic>
        <p:nvPicPr>
          <p:cNvPr id="32" name="Imagen 31"/>
          <p:cNvPicPr>
            <a:picLocks noChangeAspect="1"/>
          </p:cNvPicPr>
          <p:nvPr/>
        </p:nvPicPr>
        <p:blipFill rotWithShape="1">
          <a:blip r:embed="rId3"/>
          <a:srcRect l="1" r="10777"/>
          <a:stretch/>
        </p:blipFill>
        <p:spPr>
          <a:xfrm>
            <a:off x="4439838" y="3364854"/>
            <a:ext cx="4536000" cy="1643014"/>
          </a:xfrm>
          <a:prstGeom prst="rect">
            <a:avLst/>
          </a:prstGeom>
        </p:spPr>
      </p:pic>
      <p:sp>
        <p:nvSpPr>
          <p:cNvPr id="33" name="Rectángulo 32"/>
          <p:cNvSpPr/>
          <p:nvPr/>
        </p:nvSpPr>
        <p:spPr>
          <a:xfrm>
            <a:off x="4767465" y="3364854"/>
            <a:ext cx="622406" cy="295367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4" name="Rectángulo 33"/>
          <p:cNvSpPr/>
          <p:nvPr/>
        </p:nvSpPr>
        <p:spPr>
          <a:xfrm>
            <a:off x="5848780" y="3309414"/>
            <a:ext cx="1984614" cy="426304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5" name="Rectángulo 34"/>
          <p:cNvSpPr/>
          <p:nvPr/>
        </p:nvSpPr>
        <p:spPr>
          <a:xfrm>
            <a:off x="5369809" y="2311052"/>
            <a:ext cx="622406" cy="379842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Escribir “Hola”</a:t>
            </a:r>
          </a:p>
        </p:txBody>
      </p:sp>
      <p:sp>
        <p:nvSpPr>
          <p:cNvPr id="36" name="Rectángulo 35"/>
          <p:cNvSpPr/>
          <p:nvPr/>
        </p:nvSpPr>
        <p:spPr>
          <a:xfrm>
            <a:off x="7716853" y="2288712"/>
            <a:ext cx="622406" cy="402182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Escribir “Hola 2”</a:t>
            </a:r>
          </a:p>
        </p:txBody>
      </p:sp>
      <p:sp>
        <p:nvSpPr>
          <p:cNvPr id="37" name="Rectángulo 36"/>
          <p:cNvSpPr/>
          <p:nvPr/>
        </p:nvSpPr>
        <p:spPr>
          <a:xfrm>
            <a:off x="5078668" y="3665629"/>
            <a:ext cx="869425" cy="176779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Si condición</a:t>
            </a:r>
          </a:p>
        </p:txBody>
      </p:sp>
      <p:sp>
        <p:nvSpPr>
          <p:cNvPr id="38" name="Rectángulo 37"/>
          <p:cNvSpPr/>
          <p:nvPr/>
        </p:nvSpPr>
        <p:spPr>
          <a:xfrm>
            <a:off x="8391795" y="2095913"/>
            <a:ext cx="622406" cy="295367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6793255" y="5030008"/>
            <a:ext cx="539925" cy="176779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Sino</a:t>
            </a:r>
          </a:p>
        </p:txBody>
      </p:sp>
      <p:sp>
        <p:nvSpPr>
          <p:cNvPr id="40" name="Rectángulo 39"/>
          <p:cNvSpPr/>
          <p:nvPr/>
        </p:nvSpPr>
        <p:spPr>
          <a:xfrm>
            <a:off x="8479012" y="4235616"/>
            <a:ext cx="539925" cy="176779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Fin Si</a:t>
            </a:r>
          </a:p>
        </p:txBody>
      </p:sp>
      <p:sp>
        <p:nvSpPr>
          <p:cNvPr id="41" name="Rectángulo 40"/>
          <p:cNvSpPr/>
          <p:nvPr/>
        </p:nvSpPr>
        <p:spPr>
          <a:xfrm>
            <a:off x="6704405" y="3491667"/>
            <a:ext cx="672032" cy="176779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9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DejaVu Sans"/>
              </a:rPr>
              <a:t>Entonces</a:t>
            </a:r>
            <a:endParaRPr kumimoji="0" lang="es-ES_tradnl" sz="9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95343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Tablas de Multiplicación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Diseñar un algoritmo que muestre por pantalla la tabla de multiplicación del número ingresado por</a:t>
            </a:r>
            <a:r>
              <a:rPr lang="es-AR" sz="1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usuario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definir hasta qué número desea que muestre la tabla de multiplicación, el usuario</a:t>
            </a:r>
            <a:r>
              <a:rPr lang="es-AR" sz="1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también deberá ingresar dicho valor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69</a:t>
            </a:fld>
            <a:endParaRPr lang="es-ES_tradnl" dirty="0"/>
          </a:p>
        </p:txBody>
      </p:sp>
      <p:sp>
        <p:nvSpPr>
          <p:cNvPr id="9" name="CustomShape 3"/>
          <p:cNvSpPr/>
          <p:nvPr/>
        </p:nvSpPr>
        <p:spPr>
          <a:xfrm>
            <a:off x="1426003" y="4130626"/>
            <a:ext cx="3217893" cy="1994731"/>
          </a:xfrm>
          <a:prstGeom prst="rect">
            <a:avLst/>
          </a:prstGeom>
          <a:solidFill>
            <a:srgbClr val="F3F3F3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9040" tIns="59040" rIns="59040" bIns="59040" anchor="ctr"/>
          <a:lstStyle/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el número:  9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hasta qué número: 4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9 x 1 = 9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9 x 2 = 18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9 x 3 = 27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13140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9 x 4 = 36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774" b="99582" l="0" r="100000"/>
                    </a14:imgEffect>
                  </a14:imgLayer>
                </a14:imgProps>
              </a:ext>
            </a:extLst>
          </a:blip>
          <a:srcRect l="2417" t="11905" r="2341" b="2377"/>
          <a:stretch/>
        </p:blipFill>
        <p:spPr>
          <a:xfrm>
            <a:off x="5441249" y="3744647"/>
            <a:ext cx="3074101" cy="276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004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Tablas de Multiplicación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70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0029" y="1972071"/>
            <a:ext cx="751226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TablasDeMultiplicacion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</a:rPr>
              <a:t>numTabla</a:t>
            </a:r>
            <a:r>
              <a:rPr lang="es-ES_tradnl" sz="2400" dirty="0" smtClean="0">
                <a:solidFill>
                  <a:srgbClr val="000000"/>
                </a:solidFill>
              </a:rPr>
              <a:t>, </a:t>
            </a:r>
            <a:r>
              <a:rPr lang="es-ES_tradnl" sz="2400" dirty="0" err="1" smtClean="0">
                <a:solidFill>
                  <a:srgbClr val="000000"/>
                </a:solidFill>
              </a:rPr>
              <a:t>limiteTabla</a:t>
            </a:r>
            <a:r>
              <a:rPr lang="es-ES_tradnl" sz="2400" dirty="0" smtClean="0">
                <a:solidFill>
                  <a:srgbClr val="000000"/>
                </a:solidFill>
              </a:rPr>
              <a:t>, </a:t>
            </a:r>
            <a:r>
              <a:rPr lang="es-ES_tradnl" sz="2400" dirty="0">
                <a:solidFill>
                  <a:srgbClr val="000000"/>
                </a:solidFill>
              </a:rPr>
              <a:t>contador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</a:rPr>
              <a:t>"Qué </a:t>
            </a:r>
            <a:r>
              <a:rPr lang="es-ES_tradnl" sz="2400" dirty="0">
                <a:solidFill>
                  <a:srgbClr val="FF0000"/>
                </a:solidFill>
              </a:rPr>
              <a:t>tabla desea?"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numTabla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</a:rPr>
              <a:t>"Hasta qué número </a:t>
            </a:r>
            <a:r>
              <a:rPr lang="es-ES_tradnl" sz="2400" dirty="0">
                <a:solidFill>
                  <a:srgbClr val="FF0000"/>
                </a:solidFill>
              </a:rPr>
              <a:t>desea?"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limiteTabla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resultado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contador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limiteTabla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dirty="0" smtClean="0">
                <a:solidFill>
                  <a:srgbClr val="000000"/>
                </a:solidFill>
              </a:rPr>
              <a:t>resultado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numTabla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*</a:t>
            </a:r>
            <a:r>
              <a:rPr lang="es-ES_tradnl" sz="2400" dirty="0">
                <a:solidFill>
                  <a:srgbClr val="000000"/>
                </a:solidFill>
              </a:rPr>
              <a:t> contador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numTabla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x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contador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 =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resultado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endParaRPr lang="es-ES_tradnl" sz="24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774" b="99582" l="0" r="100000"/>
                    </a14:imgEffect>
                  </a14:imgLayer>
                </a14:imgProps>
              </a:ext>
            </a:extLst>
          </a:blip>
          <a:srcRect l="2417" t="11905" r="2341" b="2377"/>
          <a:stretch/>
        </p:blipFill>
        <p:spPr>
          <a:xfrm>
            <a:off x="7743015" y="979036"/>
            <a:ext cx="1180268" cy="1062241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814432" y="4895633"/>
            <a:ext cx="4482781" cy="503225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7515866" y="4485525"/>
            <a:ext cx="16216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El cálculo de cada valor de la tabla se guarda en </a:t>
            </a:r>
            <a:r>
              <a:rPr lang="es-ES_tradnl" sz="1600" smtClean="0">
                <a:latin typeface="Arial" charset="0"/>
                <a:ea typeface="Arial" charset="0"/>
                <a:cs typeface="Arial" charset="0"/>
              </a:rPr>
              <a:t>la variable “resultado”</a:t>
            </a:r>
            <a:endParaRPr lang="es-ES_tradnl" sz="16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Conector recto de flecha 9"/>
          <p:cNvCxnSpPr>
            <a:stCxn id="9" idx="1"/>
            <a:endCxn id="8" idx="3"/>
          </p:cNvCxnSpPr>
          <p:nvPr/>
        </p:nvCxnSpPr>
        <p:spPr>
          <a:xfrm flipH="1">
            <a:off x="5297213" y="5147245"/>
            <a:ext cx="2218653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/>
          <p:cNvSpPr txBox="1"/>
          <p:nvPr/>
        </p:nvSpPr>
        <p:spPr>
          <a:xfrm>
            <a:off x="2506717" y="5950183"/>
            <a:ext cx="22275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La tabla ”</a:t>
            </a:r>
            <a:r>
              <a:rPr lang="es-ES_tradnl" sz="1600" dirty="0" err="1" smtClean="0">
                <a:latin typeface="Arial" charset="0"/>
                <a:ea typeface="Arial" charset="0"/>
                <a:cs typeface="Arial" charset="0"/>
              </a:rPr>
              <a:t>numTabla</a:t>
            </a:r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” es fija dentro del </a:t>
            </a:r>
            <a:r>
              <a:rPr lang="es-ES_tradnl" sz="1600" b="1" i="1" dirty="0" smtClean="0">
                <a:latin typeface="Arial" charset="0"/>
                <a:ea typeface="Arial" charset="0"/>
                <a:cs typeface="Arial" charset="0"/>
              </a:rPr>
              <a:t>Para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4734310" y="5901319"/>
            <a:ext cx="3846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La variable “contador” se usa para el segundo factor de la multiplicación</a:t>
            </a:r>
            <a:endParaRPr lang="es-ES_tradnl" sz="1600" b="1" i="1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5" name="Conector recto de flecha 14"/>
          <p:cNvCxnSpPr>
            <a:stCxn id="13" idx="0"/>
          </p:cNvCxnSpPr>
          <p:nvPr/>
        </p:nvCxnSpPr>
        <p:spPr>
          <a:xfrm flipH="1" flipV="1">
            <a:off x="3527616" y="5317130"/>
            <a:ext cx="92898" cy="63305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/>
          <p:cNvCxnSpPr/>
          <p:nvPr/>
        </p:nvCxnSpPr>
        <p:spPr>
          <a:xfrm flipH="1" flipV="1">
            <a:off x="4928601" y="5317130"/>
            <a:ext cx="368613" cy="64868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098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3" grpId="0"/>
      <p:bldP spid="14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71</a:t>
            </a:fld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7270" y="855319"/>
            <a:ext cx="6040339" cy="5643798"/>
          </a:xfrm>
          <a:prstGeom prst="rect">
            <a:avLst/>
          </a:prstGeom>
        </p:spPr>
      </p:pic>
      <p:sp>
        <p:nvSpPr>
          <p:cNvPr id="9" name="CustomShape 1"/>
          <p:cNvSpPr/>
          <p:nvPr/>
        </p:nvSpPr>
        <p:spPr>
          <a:xfrm>
            <a:off x="396481" y="1172840"/>
            <a:ext cx="2097338" cy="54025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93240" rIns="93240" bIns="93240" anchor="ctr"/>
          <a:lstStyle/>
          <a:p>
            <a:pPr algn="ctr"/>
            <a:r>
              <a:rPr lang="es-AR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Diagrama de Flujo </a:t>
            </a:r>
            <a:r>
              <a:rPr lang="es-AR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 </a:t>
            </a:r>
            <a:r>
              <a:rPr lang="es-AR" sz="32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PSeInt </a:t>
            </a:r>
            <a:r>
              <a:rPr lang="es-AR" sz="28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(Para)</a:t>
            </a:r>
            <a:endParaRPr lang="es-AR" sz="32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endParaRPr lang="es-AR" sz="3200" b="1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endParaRPr lang="es-AR" sz="28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</a:endParaRPr>
          </a:p>
          <a:p>
            <a:pPr algn="ctr">
              <a:lnSpc>
                <a:spcPct val="100000"/>
              </a:lnSpc>
            </a:pPr>
            <a:r>
              <a:rPr lang="es-AR" sz="24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Tablas de Multiplicación</a:t>
            </a:r>
            <a:endParaRPr lang="es-AR" sz="36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5819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Encontrar el Número Máximo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91885" y="2160000"/>
            <a:ext cx="8464731" cy="435133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Leer valores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hasta que se </a:t>
            </a: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introduzca un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cero (0)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  <a:cs typeface="DejaVu Sans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El usuario puede introducir valores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positivos y negativos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  <a:cs typeface="DejaVu Sans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Encontrar el máximo de los elementos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que se introdujeron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  <a:cs typeface="DejaVu Sans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Analizar cómo cambia el programa para hallar el 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mínimo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Arial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72</a:t>
            </a:fld>
            <a:endParaRPr lang="es-ES_tradnl" dirty="0"/>
          </a:p>
        </p:txBody>
      </p:sp>
      <p:sp>
        <p:nvSpPr>
          <p:cNvPr id="9" name="CustomShape 3"/>
          <p:cNvSpPr/>
          <p:nvPr/>
        </p:nvSpPr>
        <p:spPr>
          <a:xfrm>
            <a:off x="1591315" y="4086612"/>
            <a:ext cx="2805120" cy="1972954"/>
          </a:xfrm>
          <a:prstGeom prst="rect">
            <a:avLst/>
          </a:prstGeom>
          <a:solidFill>
            <a:srgbClr val="F3F3F3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9040" tIns="59040" rIns="59040" bIns="59040" anchor="ctr"/>
          <a:lstStyle/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9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7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-1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1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0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máximo es 9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554" y="4086612"/>
            <a:ext cx="1640019" cy="197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0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Encontrar el Número Máximo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73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457130" y="3326700"/>
            <a:ext cx="409571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b="1" dirty="0">
                <a:solidFill>
                  <a:srgbClr val="000080"/>
                </a:solidFill>
              </a:rPr>
              <a:t>Algoritmo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NumeroMaximo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b="1" dirty="0">
                <a:solidFill>
                  <a:srgbClr val="000000"/>
                </a:solidFill>
              </a:rPr>
              <a:t>,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maxNum</a:t>
            </a:r>
            <a:r>
              <a:rPr lang="es-ES_tradnl" b="1" dirty="0">
                <a:solidFill>
                  <a:srgbClr val="000000"/>
                </a:solidFill>
              </a:rPr>
              <a:t> </a:t>
            </a:r>
            <a:r>
              <a:rPr lang="es-ES_tradnl" b="1" dirty="0" smtClean="0">
                <a:solidFill>
                  <a:srgbClr val="000080"/>
                </a:solidFill>
              </a:rPr>
              <a:t>Como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Definir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conIngresos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Como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 err="1">
                <a:solidFill>
                  <a:srgbClr val="000080"/>
                </a:solidFill>
              </a:rPr>
              <a:t>Logico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dirty="0" err="1" smtClean="0">
                <a:solidFill>
                  <a:srgbClr val="000000"/>
                </a:solidFill>
              </a:rPr>
              <a:t>conIngresos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Falso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un </a:t>
            </a:r>
            <a:r>
              <a:rPr lang="es-ES_tradnl" dirty="0" smtClean="0">
                <a:solidFill>
                  <a:srgbClr val="FF0000"/>
                </a:solidFill>
              </a:rPr>
              <a:t>número"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dirty="0" err="1" smtClean="0">
                <a:solidFill>
                  <a:srgbClr val="000000"/>
                </a:solidFill>
              </a:rPr>
              <a:t>maxNum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num</a:t>
            </a:r>
            <a:endParaRPr lang="es-ES_tradnl" dirty="0" smtClean="0">
              <a:solidFill>
                <a:srgbClr val="000000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6349" y="1078277"/>
            <a:ext cx="718001" cy="86376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4552848" y="2501210"/>
            <a:ext cx="43215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Mientras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!=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8E6B23"/>
                </a:solidFill>
              </a:rPr>
              <a:t>0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Hacer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dirty="0" err="1" smtClean="0">
                <a:solidFill>
                  <a:srgbClr val="000000"/>
                </a:solidFill>
              </a:rPr>
              <a:t>conIngresos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Verdadero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&gt;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maxNum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3"/>
            <a:r>
              <a:rPr lang="es-ES_tradnl" dirty="0" err="1" smtClean="0">
                <a:solidFill>
                  <a:srgbClr val="000000"/>
                </a:solidFill>
              </a:rPr>
              <a:t>maxNum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00"/>
                </a:solidFill>
              </a:rPr>
              <a:t>=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"Ingrese un </a:t>
            </a:r>
            <a:r>
              <a:rPr lang="es-ES_tradnl" dirty="0" smtClean="0">
                <a:solidFill>
                  <a:srgbClr val="FF0000"/>
                </a:solidFill>
              </a:rPr>
              <a:t>número"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Leer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num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1"/>
            <a:r>
              <a:rPr lang="es-ES_tradnl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 smtClean="0">
                <a:solidFill>
                  <a:srgbClr val="000080"/>
                </a:solidFill>
              </a:rPr>
              <a:t>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>
                <a:solidFill>
                  <a:srgbClr val="000000"/>
                </a:solidFill>
              </a:rPr>
              <a:t>conIngresos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r>
              <a:rPr lang="es-ES_tradnl" b="1" dirty="0">
                <a:solidFill>
                  <a:srgbClr val="000080"/>
                </a:solidFill>
              </a:rPr>
              <a:t>Entonces</a:t>
            </a:r>
            <a:r>
              <a:rPr lang="es-ES_tradnl" dirty="0">
                <a:solidFill>
                  <a:srgbClr val="000000"/>
                </a:solidFill>
              </a:rPr>
              <a:t> </a:t>
            </a:r>
            <a:endParaRPr lang="es-ES_tradnl" dirty="0" smtClean="0">
              <a:solidFill>
                <a:srgbClr val="000000"/>
              </a:solidFill>
            </a:endParaRPr>
          </a:p>
          <a:p>
            <a:pPr lvl="2"/>
            <a:r>
              <a:rPr lang="es-ES_tradnl" b="1" dirty="0" smtClean="0">
                <a:solidFill>
                  <a:srgbClr val="000080"/>
                </a:solidFill>
              </a:rPr>
              <a:t>Escribir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>
                <a:solidFill>
                  <a:srgbClr val="FF0000"/>
                </a:solidFill>
              </a:rPr>
              <a:t>"El </a:t>
            </a:r>
            <a:r>
              <a:rPr lang="es-ES_tradnl" dirty="0" smtClean="0">
                <a:solidFill>
                  <a:srgbClr val="FF0000"/>
                </a:solidFill>
              </a:rPr>
              <a:t>máximo </a:t>
            </a:r>
            <a:r>
              <a:rPr lang="es-ES_tradnl" dirty="0">
                <a:solidFill>
                  <a:srgbClr val="FF0000"/>
                </a:solidFill>
              </a:rPr>
              <a:t>es </a:t>
            </a:r>
            <a:r>
              <a:rPr lang="es-ES_tradnl" dirty="0" smtClean="0">
                <a:solidFill>
                  <a:srgbClr val="FF0000"/>
                </a:solidFill>
              </a:rPr>
              <a:t>”</a:t>
            </a:r>
            <a:r>
              <a:rPr lang="es-ES_tradnl" b="1" dirty="0">
                <a:solidFill>
                  <a:srgbClr val="000000"/>
                </a:solidFill>
              </a:rPr>
              <a:t> ,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err="1" smtClean="0">
                <a:solidFill>
                  <a:srgbClr val="000000"/>
                </a:solidFill>
              </a:rPr>
              <a:t>maxNum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b="1" dirty="0" err="1" smtClean="0">
                <a:solidFill>
                  <a:srgbClr val="000080"/>
                </a:solidFill>
              </a:rPr>
              <a:t>FinSi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dirty="0" smtClean="0">
                <a:solidFill>
                  <a:srgbClr val="000000"/>
                </a:solidFill>
              </a:rPr>
              <a:t> </a:t>
            </a:r>
            <a:r>
              <a:rPr lang="es-ES_tradnl" dirty="0" smtClean="0"/>
              <a:t/>
            </a:r>
            <a:br>
              <a:rPr lang="es-ES_tradnl" dirty="0" smtClean="0"/>
            </a:b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3725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Cantidad y Distribución de Positivos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Leer valores del usuario hasta que introduzca un 0</a:t>
            </a: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 usuario puede introducir valores numéricos, tanto positivos como negativos</a:t>
            </a: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Contar la cantidad de valores introducidos que sean mayores a 0 y el porcentaje de positivos respecto del </a:t>
            </a: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total</a:t>
            </a:r>
            <a:endParaRPr lang="es-AR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74</a:t>
            </a:fld>
            <a:endParaRPr lang="es-ES_tradnl" dirty="0"/>
          </a:p>
        </p:txBody>
      </p:sp>
      <p:sp>
        <p:nvSpPr>
          <p:cNvPr id="6" name="CustomShape 3"/>
          <p:cNvSpPr/>
          <p:nvPr/>
        </p:nvSpPr>
        <p:spPr>
          <a:xfrm>
            <a:off x="3169440" y="4361789"/>
            <a:ext cx="2805120" cy="1934051"/>
          </a:xfrm>
          <a:prstGeom prst="rect">
            <a:avLst/>
          </a:prstGeom>
          <a:solidFill>
            <a:srgbClr val="F3F3F3"/>
          </a:solidFill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9040" tIns="59040" rIns="59040" bIns="59040" anchor="ctr"/>
          <a:lstStyle/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9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7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-1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1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Ingrese número: 0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87120">
              <a:lnSpc>
                <a:spcPct val="100000"/>
              </a:lnSpc>
            </a:pPr>
            <a:r>
              <a: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 positivos, 75% del total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609" y="4558467"/>
            <a:ext cx="1540691" cy="1540691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41" y="4387909"/>
            <a:ext cx="1881809" cy="188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763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Cantidad y Distribución de Positivos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75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5268" y="1179555"/>
            <a:ext cx="661203" cy="66120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529" y="1106357"/>
            <a:ext cx="807597" cy="807597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386888" y="2543460"/>
            <a:ext cx="6370223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>
                <a:solidFill>
                  <a:srgbClr val="000080"/>
                </a:solidFill>
              </a:rPr>
              <a:t>Algoritmo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CantidadDistribucionPositivos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num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cantTotal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cantPositivos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</a:rPr>
              <a:t>porcPositivos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Como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Entero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cantTotal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dirty="0" err="1" smtClean="0">
                <a:solidFill>
                  <a:srgbClr val="000000"/>
                </a:solidFill>
              </a:rPr>
              <a:t>cantPositivos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"Ingrese un </a:t>
            </a:r>
            <a:r>
              <a:rPr lang="es-ES_tradnl" sz="2800" dirty="0" smtClean="0">
                <a:solidFill>
                  <a:srgbClr val="FF0000"/>
                </a:solidFill>
              </a:rPr>
              <a:t>número"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Leer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</a:rPr>
              <a:t>num</a:t>
            </a:r>
            <a:endParaRPr lang="es-ES_tradnl" sz="28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820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Cantidad y Distribución de Positivos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76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268" y="1179555"/>
            <a:ext cx="661203" cy="66120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529" y="1106357"/>
            <a:ext cx="807597" cy="807597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433676" y="2362710"/>
            <a:ext cx="627664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Mientras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num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!=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Hacer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</a:rPr>
              <a:t>Si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num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&gt;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Entonces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800" dirty="0" err="1" smtClean="0">
                <a:solidFill>
                  <a:srgbClr val="000000"/>
                </a:solidFill>
              </a:rPr>
              <a:t>cantPositivos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cantPositivos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+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8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800" dirty="0" err="1" smtClean="0">
                <a:solidFill>
                  <a:srgbClr val="000000"/>
                </a:solidFill>
              </a:rPr>
              <a:t>cantTotal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cantTotal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+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"Ingrese un </a:t>
            </a:r>
            <a:r>
              <a:rPr lang="es-ES_tradnl" sz="2800" dirty="0" smtClean="0">
                <a:solidFill>
                  <a:srgbClr val="FF0000"/>
                </a:solidFill>
              </a:rPr>
              <a:t>número"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</a:rPr>
              <a:t>Leer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num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/>
              <a:t/>
            </a:r>
            <a:br>
              <a:rPr lang="es-ES_tradnl" sz="2800" dirty="0"/>
            </a:b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913370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>
                <a:solidFill>
                  <a:prstClr val="black"/>
                </a:solidFill>
              </a:rPr>
              <a:t>Estructuras de Control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Cantidad y Distribución de Positivos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77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5268" y="1179555"/>
            <a:ext cx="661203" cy="66120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529" y="1106357"/>
            <a:ext cx="807597" cy="807597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343041" y="2578154"/>
            <a:ext cx="645791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ES_tradnl" sz="2800" b="1" dirty="0" smtClean="0">
                <a:solidFill>
                  <a:srgbClr val="000080"/>
                </a:solidFill>
              </a:rPr>
              <a:t>Si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cantTotal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&gt;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80"/>
                </a:solidFill>
              </a:rPr>
              <a:t>Entonces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800" dirty="0" err="1" smtClean="0">
                <a:solidFill>
                  <a:srgbClr val="000000"/>
                </a:solidFill>
              </a:rPr>
              <a:t>porcPositivos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=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cantPositivos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*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8E6B23"/>
                </a:solidFill>
              </a:rPr>
              <a:t>100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b="1" dirty="0">
                <a:solidFill>
                  <a:srgbClr val="000000"/>
                </a:solidFill>
              </a:rPr>
              <a:t>/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cantTotal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800" b="1" dirty="0" smtClean="0">
                <a:solidFill>
                  <a:srgbClr val="000080"/>
                </a:solidFill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cantPositivos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 positivos, "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 err="1">
                <a:solidFill>
                  <a:srgbClr val="000000"/>
                </a:solidFill>
              </a:rPr>
              <a:t>porcPositivos</a:t>
            </a:r>
            <a:r>
              <a:rPr lang="es-ES_tradnl" sz="2800" b="1" dirty="0">
                <a:solidFill>
                  <a:srgbClr val="000000"/>
                </a:solidFill>
              </a:rPr>
              <a:t>,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r>
              <a:rPr lang="es-ES_tradnl" sz="2800" dirty="0">
                <a:solidFill>
                  <a:srgbClr val="FF0000"/>
                </a:solidFill>
              </a:rPr>
              <a:t>"% del total"</a:t>
            </a:r>
            <a:r>
              <a:rPr lang="es-ES_tradnl" sz="2800" dirty="0">
                <a:solidFill>
                  <a:srgbClr val="000000"/>
                </a:solidFill>
              </a:rPr>
              <a:t> </a:t>
            </a:r>
            <a:endParaRPr lang="es-ES_tradnl" sz="28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8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8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800" dirty="0" smtClean="0">
                <a:solidFill>
                  <a:srgbClr val="000000"/>
                </a:solidFill>
              </a:rPr>
              <a:t> </a:t>
            </a:r>
            <a:r>
              <a:rPr lang="es-ES_tradnl" sz="2800" dirty="0"/>
              <a:t/>
            </a:r>
            <a:br>
              <a:rPr lang="es-ES_tradnl" sz="2800" dirty="0"/>
            </a:b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58478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 smtClean="0"/>
              <a:t>Estructuras de Control</a:t>
            </a:r>
            <a:br>
              <a:rPr lang="es-ES_tradnl" b="1" dirty="0" smtClean="0"/>
            </a:br>
            <a:r>
              <a:rPr lang="es-ES_tradnl" sz="2800" i="1" dirty="0" smtClean="0"/>
              <a:t>Promedio-Máximo-Mínimo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4015278" cy="4351338"/>
          </a:xfrm>
        </p:spPr>
        <p:txBody>
          <a:bodyPr anchor="ctr">
            <a:normAutofit/>
          </a:bodyPr>
          <a:lstStyle/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Diseñar un algoritmo que lea números enteros hasta teclear 0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Determinar y mostrar el máximo, el mínimo y la media de todos los numberos ingresados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DejaVu Sans"/>
              </a:rPr>
              <a:t>Pensar cuidadosamente como debemos inicializar las variables</a:t>
            </a:r>
            <a:endParaRPr lang="es-AR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78</a:t>
            </a:fld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5213" r="-1606" b="5411"/>
          <a:stretch/>
        </p:blipFill>
        <p:spPr>
          <a:xfrm>
            <a:off x="4643928" y="2703612"/>
            <a:ext cx="4500072" cy="328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862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Decir 5 Veces “Hola”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Escriba un programa que salude 5 veces por pantalla de forma secuencial</a:t>
            </a:r>
          </a:p>
          <a:p>
            <a:endParaRPr lang="es-ES_tradnl" dirty="0"/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767" y="3310495"/>
            <a:ext cx="6828465" cy="320084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170" y="2928257"/>
            <a:ext cx="7817783" cy="366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17414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Promedio-Máximo-Mínimo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79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988300" y="2120315"/>
            <a:ext cx="716739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PromMinMax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min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max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sum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avg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count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Real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un </a:t>
            </a:r>
            <a:r>
              <a:rPr lang="es-ES_tradnl" sz="2400" dirty="0" smtClean="0">
                <a:solidFill>
                  <a:srgbClr val="FF0000"/>
                </a:solidFill>
              </a:rPr>
              <a:t>número </a:t>
            </a:r>
            <a:r>
              <a:rPr lang="es-ES_tradnl" sz="2400" dirty="0">
                <a:solidFill>
                  <a:srgbClr val="FF0000"/>
                </a:solidFill>
              </a:rPr>
              <a:t>(0 para cortar)"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count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smtClean="0">
                <a:solidFill>
                  <a:srgbClr val="000000"/>
                </a:solidFill>
              </a:rPr>
              <a:t>sum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smtClean="0">
                <a:solidFill>
                  <a:srgbClr val="000000"/>
                </a:solidFill>
              </a:rPr>
              <a:t>min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max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1367659" y="4367048"/>
            <a:ext cx="1718441" cy="800255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5277303" y="4474787"/>
            <a:ext cx="36185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Inicializo el número mínimo y máximo en el primer valor que ingresa!</a:t>
            </a:r>
          </a:p>
        </p:txBody>
      </p:sp>
      <p:cxnSp>
        <p:nvCxnSpPr>
          <p:cNvPr id="10" name="Conector recto de flecha 9"/>
          <p:cNvCxnSpPr/>
          <p:nvPr/>
        </p:nvCxnSpPr>
        <p:spPr>
          <a:xfrm flipH="1">
            <a:off x="3086100" y="4768873"/>
            <a:ext cx="2218653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4997668" y="3635230"/>
            <a:ext cx="39256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Al principio, la cuenta de números ingresados es 0 y su suma también es 0</a:t>
            </a:r>
          </a:p>
        </p:txBody>
      </p:sp>
      <p:cxnSp>
        <p:nvCxnSpPr>
          <p:cNvPr id="12" name="Conector recto de flecha 11"/>
          <p:cNvCxnSpPr>
            <a:stCxn id="11" idx="1"/>
          </p:cNvCxnSpPr>
          <p:nvPr/>
        </p:nvCxnSpPr>
        <p:spPr>
          <a:xfrm flipH="1">
            <a:off x="3086100" y="3927618"/>
            <a:ext cx="1911568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ángulo redondeado 15"/>
          <p:cNvSpPr/>
          <p:nvPr/>
        </p:nvSpPr>
        <p:spPr>
          <a:xfrm>
            <a:off x="1367659" y="3549384"/>
            <a:ext cx="1718441" cy="800255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/>
          <a:srcRect l="5213" r="-1606" b="5411"/>
          <a:stretch/>
        </p:blipFill>
        <p:spPr>
          <a:xfrm>
            <a:off x="7765910" y="1087272"/>
            <a:ext cx="1157372" cy="84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829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1" grpId="0"/>
      <p:bldP spid="16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Promedio-Máximo-Mínimo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80</a:t>
            </a:fld>
            <a:endParaRPr lang="es-ES_tradnl" dirty="0"/>
          </a:p>
        </p:txBody>
      </p:sp>
      <p:sp>
        <p:nvSpPr>
          <p:cNvPr id="7" name="Rectángulo 6"/>
          <p:cNvSpPr/>
          <p:nvPr/>
        </p:nvSpPr>
        <p:spPr>
          <a:xfrm>
            <a:off x="0" y="1864339"/>
            <a:ext cx="7283669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ES_tradnl" sz="2400" b="1" dirty="0">
                <a:solidFill>
                  <a:srgbClr val="000080"/>
                </a:solidFill>
              </a:rPr>
              <a:t>Mientras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!=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&lt;</a:t>
            </a:r>
            <a:r>
              <a:rPr lang="es-ES_tradnl" sz="2400" dirty="0">
                <a:solidFill>
                  <a:srgbClr val="000000"/>
                </a:solidFill>
              </a:rPr>
              <a:t> min </a:t>
            </a:r>
            <a:r>
              <a:rPr lang="es-ES_tradnl" sz="2400" b="1" dirty="0">
                <a:solidFill>
                  <a:srgbClr val="000080"/>
                </a:solidFill>
              </a:rPr>
              <a:t>Entonces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dirty="0" smtClean="0">
                <a:solidFill>
                  <a:srgbClr val="000000"/>
                </a:solidFill>
              </a:rPr>
              <a:t>min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&gt;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max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Entonces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2400" dirty="0" err="1" smtClean="0">
                <a:solidFill>
                  <a:srgbClr val="000000"/>
                </a:solidFill>
              </a:rPr>
              <a:t>max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dirty="0" smtClean="0">
                <a:solidFill>
                  <a:srgbClr val="000000"/>
                </a:solidFill>
              </a:rPr>
              <a:t>sum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sum </a:t>
            </a:r>
            <a:r>
              <a:rPr lang="es-ES_tradnl" sz="2400" b="1" dirty="0">
                <a:solidFill>
                  <a:srgbClr val="000000"/>
                </a:solidFill>
              </a:rPr>
              <a:t>+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dirty="0" err="1" smtClean="0">
                <a:solidFill>
                  <a:srgbClr val="000000"/>
                </a:solidFill>
              </a:rPr>
              <a:t>count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count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+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"Ingrese un </a:t>
            </a:r>
            <a:r>
              <a:rPr lang="es-ES_tradnl" sz="2400" dirty="0" smtClean="0">
                <a:solidFill>
                  <a:srgbClr val="FF0000"/>
                </a:solidFill>
              </a:rPr>
              <a:t>número </a:t>
            </a:r>
            <a:r>
              <a:rPr lang="es-ES_tradnl" sz="2400" dirty="0">
                <a:solidFill>
                  <a:srgbClr val="FF0000"/>
                </a:solidFill>
              </a:rPr>
              <a:t>(0 para cortar)"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num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FinMientras</a:t>
            </a:r>
            <a:endParaRPr lang="es-ES_tradnl" sz="2400" dirty="0" smtClean="0">
              <a:solidFill>
                <a:srgbClr val="000000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5277335" y="4931301"/>
            <a:ext cx="36185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Acumulo el número ingresado en “sum” y aumento en uno el contador</a:t>
            </a:r>
          </a:p>
        </p:txBody>
      </p:sp>
      <p:cxnSp>
        <p:nvCxnSpPr>
          <p:cNvPr id="9" name="Conector recto de flecha 8"/>
          <p:cNvCxnSpPr>
            <a:endCxn id="17" idx="3"/>
          </p:cNvCxnSpPr>
          <p:nvPr/>
        </p:nvCxnSpPr>
        <p:spPr>
          <a:xfrm flipH="1" flipV="1">
            <a:off x="3417004" y="5220535"/>
            <a:ext cx="1887782" cy="485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/>
          <p:cNvSpPr txBox="1"/>
          <p:nvPr/>
        </p:nvSpPr>
        <p:spPr>
          <a:xfrm>
            <a:off x="5218386" y="2457514"/>
            <a:ext cx="39256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Verifico si es el nuevo “mínimo”</a:t>
            </a:r>
          </a:p>
        </p:txBody>
      </p:sp>
      <p:cxnSp>
        <p:nvCxnSpPr>
          <p:cNvPr id="11" name="Conector recto de flecha 10"/>
          <p:cNvCxnSpPr>
            <a:stCxn id="10" idx="1"/>
          </p:cNvCxnSpPr>
          <p:nvPr/>
        </p:nvCxnSpPr>
        <p:spPr>
          <a:xfrm flipH="1" flipV="1">
            <a:off x="3846792" y="2615170"/>
            <a:ext cx="1371594" cy="1162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5218386" y="3769736"/>
            <a:ext cx="39256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Verifico si es el nuevo “máximo”</a:t>
            </a:r>
          </a:p>
        </p:txBody>
      </p:sp>
      <p:cxnSp>
        <p:nvCxnSpPr>
          <p:cNvPr id="13" name="Conector recto de flecha 12"/>
          <p:cNvCxnSpPr>
            <a:endCxn id="16" idx="3"/>
          </p:cNvCxnSpPr>
          <p:nvPr/>
        </p:nvCxnSpPr>
        <p:spPr>
          <a:xfrm flipH="1" flipV="1">
            <a:off x="4461641" y="3931023"/>
            <a:ext cx="756777" cy="799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redondeado 14"/>
          <p:cNvSpPr/>
          <p:nvPr/>
        </p:nvSpPr>
        <p:spPr>
          <a:xfrm>
            <a:off x="943965" y="2286210"/>
            <a:ext cx="2902825" cy="819395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redondeado 15"/>
          <p:cNvSpPr/>
          <p:nvPr/>
        </p:nvSpPr>
        <p:spPr>
          <a:xfrm>
            <a:off x="1359793" y="3353108"/>
            <a:ext cx="3101848" cy="1155830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redondeado 16"/>
          <p:cNvSpPr/>
          <p:nvPr/>
        </p:nvSpPr>
        <p:spPr>
          <a:xfrm>
            <a:off x="844453" y="4850934"/>
            <a:ext cx="2572551" cy="739202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3" name="Imagen 22"/>
          <p:cNvPicPr>
            <a:picLocks noChangeAspect="1"/>
          </p:cNvPicPr>
          <p:nvPr/>
        </p:nvPicPr>
        <p:blipFill rotWithShape="1">
          <a:blip r:embed="rId3"/>
          <a:srcRect l="5213" r="-1606" b="5411"/>
          <a:stretch/>
        </p:blipFill>
        <p:spPr>
          <a:xfrm>
            <a:off x="7765910" y="1087272"/>
            <a:ext cx="1157372" cy="84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649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  <p:bldP spid="15" grpId="0" animBg="1"/>
      <p:bldP spid="16" grpId="0" animBg="1"/>
      <p:bldP spid="17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Promedio-Máximo-Mínimo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81</a:t>
            </a:fld>
            <a:endParaRPr lang="es-ES_tradnl" dirty="0"/>
          </a:p>
        </p:txBody>
      </p:sp>
      <p:sp>
        <p:nvSpPr>
          <p:cNvPr id="7" name="Rectángulo 6"/>
          <p:cNvSpPr/>
          <p:nvPr/>
        </p:nvSpPr>
        <p:spPr>
          <a:xfrm>
            <a:off x="628650" y="3048745"/>
            <a:ext cx="589630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count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&gt;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0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</a:rPr>
              <a:t>Entonces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dirty="0" err="1" smtClean="0">
                <a:solidFill>
                  <a:srgbClr val="000000"/>
                </a:solidFill>
              </a:rPr>
              <a:t>avg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sum </a:t>
            </a:r>
            <a:r>
              <a:rPr lang="es-ES_tradnl" sz="2400" b="1" dirty="0">
                <a:solidFill>
                  <a:srgbClr val="000000"/>
                </a:solidFill>
              </a:rPr>
              <a:t>/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count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</a:t>
            </a:r>
            <a:r>
              <a:rPr lang="es-ES_tradnl" sz="2400" dirty="0" smtClean="0">
                <a:solidFill>
                  <a:srgbClr val="FF0000"/>
                </a:solidFill>
              </a:rPr>
              <a:t>mínimo </a:t>
            </a:r>
            <a:r>
              <a:rPr lang="es-ES_tradnl" sz="2400" dirty="0">
                <a:solidFill>
                  <a:srgbClr val="FF0000"/>
                </a:solidFill>
              </a:rPr>
              <a:t>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min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</a:t>
            </a:r>
            <a:r>
              <a:rPr lang="es-ES_tradnl" sz="2400" dirty="0" smtClean="0">
                <a:solidFill>
                  <a:srgbClr val="FF0000"/>
                </a:solidFill>
              </a:rPr>
              <a:t>máximo </a:t>
            </a:r>
            <a:r>
              <a:rPr lang="es-ES_tradnl" sz="2400" dirty="0">
                <a:solidFill>
                  <a:srgbClr val="FF0000"/>
                </a:solidFill>
              </a:rPr>
              <a:t>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max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"El promedio 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avg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"No ingreso </a:t>
            </a:r>
            <a:r>
              <a:rPr lang="es-ES_tradnl" sz="2400" dirty="0" smtClean="0">
                <a:solidFill>
                  <a:srgbClr val="FF0000"/>
                </a:solidFill>
              </a:rPr>
              <a:t>ningún número!"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/>
          </a:p>
        </p:txBody>
      </p:sp>
      <p:sp>
        <p:nvSpPr>
          <p:cNvPr id="6" name="CuadroTexto 5"/>
          <p:cNvSpPr txBox="1"/>
          <p:nvPr/>
        </p:nvSpPr>
        <p:spPr>
          <a:xfrm>
            <a:off x="4700098" y="2985683"/>
            <a:ext cx="41128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Verifico que se haya ingresado al menos un número (para evitar </a:t>
            </a:r>
            <a:r>
              <a:rPr lang="es-ES_tradnl" sz="1600" smtClean="0">
                <a:latin typeface="Arial" charset="0"/>
                <a:ea typeface="Arial" charset="0"/>
                <a:cs typeface="Arial" charset="0"/>
              </a:rPr>
              <a:t>la división por cero)</a:t>
            </a:r>
            <a:endParaRPr lang="es-ES_tradnl" sz="16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8" name="Conector recto de flecha 7"/>
          <p:cNvCxnSpPr>
            <a:stCxn id="6" idx="1"/>
            <a:endCxn id="9" idx="3"/>
          </p:cNvCxnSpPr>
          <p:nvPr/>
        </p:nvCxnSpPr>
        <p:spPr>
          <a:xfrm flipH="1">
            <a:off x="3972914" y="3278071"/>
            <a:ext cx="727184" cy="788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 redondeado 8"/>
          <p:cNvSpPr/>
          <p:nvPr/>
        </p:nvSpPr>
        <p:spPr>
          <a:xfrm>
            <a:off x="1070089" y="3048745"/>
            <a:ext cx="2902825" cy="474415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2"/>
          <a:srcRect l="5213" r="-1606" b="5411"/>
          <a:stretch/>
        </p:blipFill>
        <p:spPr>
          <a:xfrm>
            <a:off x="7765910" y="1087272"/>
            <a:ext cx="1157372" cy="84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686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87222" y="3074290"/>
            <a:ext cx="2829019" cy="220896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 smtClean="0"/>
              <a:t>Calificaciones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13509" y="2160000"/>
            <a:ext cx="8543107" cy="4351338"/>
          </a:xfrm>
        </p:spPr>
        <p:txBody>
          <a:bodyPr>
            <a:normAutofit fontScale="925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Calcular las calificaciones de un grupo de alumnos, donde la nota final de cada alumno se calcula según el siguiente criterio: 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la parte práctica vale el 10%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la parte de problemas vale el 50%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la parte teórica el 40%</a:t>
            </a:r>
          </a:p>
          <a:p>
            <a:pPr marL="342900" lvl="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endParaRPr lang="es-ES" sz="2400" dirty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Se debe ingresar el nombre del alumno y sus tres notas, se escribirá el resultado y se volverá a pedir los datos del siguiente alumno hasta que el nombre sea una cadena vacía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s-ES" sz="2400" dirty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dirty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Las notas deben estar entre 0 y 10 (si no lo están, no imprimirá las notas, mostrara un mensaje de error y continuará con otro alumno</a:t>
            </a:r>
            <a:r>
              <a:rPr lang="es-ES" sz="2400" dirty="0" smtClean="0">
                <a:solidFill>
                  <a:prstClr val="black"/>
                </a:solidFill>
                <a:latin typeface="Arial"/>
                <a:ea typeface="DejaVu Sans"/>
                <a:cs typeface="DejaVu Sans"/>
              </a:rPr>
              <a:t>)</a:t>
            </a:r>
            <a:endParaRPr lang="es-ES_tradnl" sz="2400" dirty="0">
              <a:solidFill>
                <a:prstClr val="black"/>
              </a:solidFill>
              <a:latin typeface="Arial"/>
              <a:ea typeface="DejaVu Sans"/>
              <a:cs typeface="DejaVu Sans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82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9870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Calificaciones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83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608300" y="900000"/>
            <a:ext cx="1413347" cy="1103572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0" y="2003572"/>
            <a:ext cx="9144000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300" b="1" dirty="0">
                <a:solidFill>
                  <a:srgbClr val="000080"/>
                </a:solidFill>
              </a:rPr>
              <a:t>Algoritmo</a:t>
            </a:r>
            <a:r>
              <a:rPr lang="es-ES_tradnl" sz="2300" dirty="0">
                <a:solidFill>
                  <a:srgbClr val="000000"/>
                </a:solidFill>
              </a:rPr>
              <a:t> Calificaciones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300" b="1" dirty="0" smtClean="0">
                <a:solidFill>
                  <a:srgbClr val="000080"/>
                </a:solidFill>
              </a:rPr>
              <a:t>Definir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nombreAlumno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Como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Texto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300" b="1" dirty="0" smtClean="0">
                <a:solidFill>
                  <a:srgbClr val="000080"/>
                </a:solidFill>
              </a:rPr>
              <a:t>Definir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notaPractica</a:t>
            </a:r>
            <a:r>
              <a:rPr lang="es-ES_tradnl" sz="2300" b="1" dirty="0">
                <a:solidFill>
                  <a:srgbClr val="000000"/>
                </a:solidFill>
              </a:rPr>
              <a:t>,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notaProblemas</a:t>
            </a:r>
            <a:r>
              <a:rPr lang="es-ES_tradnl" sz="2300" b="1" dirty="0">
                <a:solidFill>
                  <a:srgbClr val="000000"/>
                </a:solidFill>
              </a:rPr>
              <a:t>,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notaTeorica</a:t>
            </a:r>
            <a:r>
              <a:rPr lang="es-ES_tradnl" sz="2300" b="1" dirty="0">
                <a:solidFill>
                  <a:srgbClr val="000000"/>
                </a:solidFill>
              </a:rPr>
              <a:t>,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notaFinal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Como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Real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300" b="1" dirty="0" smtClean="0">
                <a:solidFill>
                  <a:srgbClr val="000080"/>
                </a:solidFill>
              </a:rPr>
              <a:t>Escribir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FF0000"/>
                </a:solidFill>
              </a:rPr>
              <a:t>"Ingrese el nombre del alumno </a:t>
            </a:r>
            <a:r>
              <a:rPr lang="es-ES_tradnl" sz="2300" dirty="0" smtClean="0">
                <a:solidFill>
                  <a:srgbClr val="FF0000"/>
                </a:solidFill>
              </a:rPr>
              <a:t>(vacío </a:t>
            </a:r>
            <a:r>
              <a:rPr lang="es-ES_tradnl" sz="2300" dirty="0">
                <a:solidFill>
                  <a:srgbClr val="FF0000"/>
                </a:solidFill>
              </a:rPr>
              <a:t>para cortar)"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300" b="1" dirty="0" smtClean="0">
                <a:solidFill>
                  <a:srgbClr val="000080"/>
                </a:solidFill>
              </a:rPr>
              <a:t>Leer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nombreAlumno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300" b="1" dirty="0" smtClean="0">
                <a:solidFill>
                  <a:srgbClr val="000080"/>
                </a:solidFill>
              </a:rPr>
              <a:t>Mientras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nombreAlumno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&lt;&gt;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FF0000"/>
                </a:solidFill>
              </a:rPr>
              <a:t>""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Hacer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300" b="1" dirty="0" smtClean="0">
                <a:solidFill>
                  <a:srgbClr val="000080"/>
                </a:solidFill>
              </a:rPr>
              <a:t>Escribir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Sin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Saltar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FF0000"/>
                </a:solidFill>
              </a:rPr>
              <a:t>"Nota </a:t>
            </a:r>
            <a:r>
              <a:rPr lang="es-ES_tradnl" sz="2300" dirty="0" smtClean="0">
                <a:solidFill>
                  <a:srgbClr val="FF0000"/>
                </a:solidFill>
              </a:rPr>
              <a:t>práctica: </a:t>
            </a:r>
            <a:r>
              <a:rPr lang="es-ES_tradnl" sz="2300" dirty="0">
                <a:solidFill>
                  <a:srgbClr val="FF0000"/>
                </a:solidFill>
              </a:rPr>
              <a:t>"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300" b="1" dirty="0" smtClean="0">
                <a:solidFill>
                  <a:srgbClr val="000080"/>
                </a:solidFill>
              </a:rPr>
              <a:t>Leer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notaPractica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300" b="1" dirty="0" smtClean="0">
                <a:solidFill>
                  <a:srgbClr val="000080"/>
                </a:solidFill>
              </a:rPr>
              <a:t>Escribir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Sin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Saltar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FF0000"/>
                </a:solidFill>
              </a:rPr>
              <a:t>"Nota problemas: "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300" b="1" dirty="0" smtClean="0">
                <a:solidFill>
                  <a:srgbClr val="000080"/>
                </a:solidFill>
              </a:rPr>
              <a:t>Leer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notaProblemas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300" b="1" dirty="0" smtClean="0">
                <a:solidFill>
                  <a:srgbClr val="000080"/>
                </a:solidFill>
              </a:rPr>
              <a:t>Escribir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Sin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Saltar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FF0000"/>
                </a:solidFill>
              </a:rPr>
              <a:t>"Nota </a:t>
            </a:r>
            <a:r>
              <a:rPr lang="es-ES_tradnl" sz="2300" dirty="0" smtClean="0">
                <a:solidFill>
                  <a:srgbClr val="FF0000"/>
                </a:solidFill>
              </a:rPr>
              <a:t>teórica</a:t>
            </a:r>
            <a:r>
              <a:rPr lang="es-ES_tradnl" sz="2300" dirty="0">
                <a:solidFill>
                  <a:srgbClr val="FF0000"/>
                </a:solidFill>
              </a:rPr>
              <a:t>: "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300" b="1" dirty="0" smtClean="0">
                <a:solidFill>
                  <a:srgbClr val="000080"/>
                </a:solidFill>
              </a:rPr>
              <a:t>Leer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notaTeorica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806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Calificaciones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84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608300" y="900000"/>
            <a:ext cx="1413347" cy="1103572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-32" y="2003572"/>
            <a:ext cx="9144000" cy="4693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/>
            <a:r>
              <a:rPr lang="es-ES_tradnl" sz="2300" b="1" dirty="0" smtClean="0">
                <a:solidFill>
                  <a:srgbClr val="000080"/>
                </a:solidFill>
              </a:rPr>
              <a:t>Si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(</a:t>
            </a:r>
            <a:r>
              <a:rPr lang="es-ES_tradnl" sz="2300" dirty="0" err="1">
                <a:solidFill>
                  <a:srgbClr val="000000"/>
                </a:solidFill>
              </a:rPr>
              <a:t>notaPractica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&lt;=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8E6B23"/>
                </a:solidFill>
              </a:rPr>
              <a:t>10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Y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notaPractica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&gt;=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8E6B23"/>
                </a:solidFill>
              </a:rPr>
              <a:t>0</a:t>
            </a:r>
            <a:r>
              <a:rPr lang="es-ES_tradnl" sz="2300" b="1" dirty="0">
                <a:solidFill>
                  <a:srgbClr val="000000"/>
                </a:solidFill>
              </a:rPr>
              <a:t>)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Y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(</a:t>
            </a:r>
            <a:r>
              <a:rPr lang="es-ES_tradnl" sz="2300" dirty="0" err="1">
                <a:solidFill>
                  <a:srgbClr val="000000"/>
                </a:solidFill>
              </a:rPr>
              <a:t>notaProblemas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&lt;=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8E6B23"/>
                </a:solidFill>
              </a:rPr>
              <a:t>10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Y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notaProblemas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&gt;=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8E6B23"/>
                </a:solidFill>
              </a:rPr>
              <a:t>0</a:t>
            </a:r>
            <a:r>
              <a:rPr lang="es-ES_tradnl" sz="2300" b="1" dirty="0">
                <a:solidFill>
                  <a:srgbClr val="000000"/>
                </a:solidFill>
              </a:rPr>
              <a:t>)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Y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(</a:t>
            </a:r>
            <a:r>
              <a:rPr lang="es-ES_tradnl" sz="2300" dirty="0" err="1">
                <a:solidFill>
                  <a:srgbClr val="000000"/>
                </a:solidFill>
              </a:rPr>
              <a:t>notaTeorica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&lt;=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8E6B23"/>
                </a:solidFill>
              </a:rPr>
              <a:t>10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Y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notaTeorica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&gt;=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8E6B23"/>
                </a:solidFill>
              </a:rPr>
              <a:t>0</a:t>
            </a:r>
            <a:r>
              <a:rPr lang="es-ES_tradnl" sz="2300" b="1" dirty="0">
                <a:solidFill>
                  <a:srgbClr val="000000"/>
                </a:solidFill>
              </a:rPr>
              <a:t>)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80"/>
                </a:solidFill>
              </a:rPr>
              <a:t>Entonces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300" dirty="0" err="1" smtClean="0">
                <a:solidFill>
                  <a:srgbClr val="000000"/>
                </a:solidFill>
              </a:rPr>
              <a:t>notaFinal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=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notaPractica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*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8E6B23"/>
                </a:solidFill>
              </a:rPr>
              <a:t>0.1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+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notaProblemas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*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8E6B23"/>
                </a:solidFill>
              </a:rPr>
              <a:t>0.5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+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notaTeorica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b="1" dirty="0">
                <a:solidFill>
                  <a:srgbClr val="000000"/>
                </a:solidFill>
              </a:rPr>
              <a:t>*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8E6B23"/>
                </a:solidFill>
              </a:rPr>
              <a:t>0.4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2300" b="1" dirty="0" smtClean="0">
                <a:solidFill>
                  <a:srgbClr val="000080"/>
                </a:solidFill>
              </a:rPr>
              <a:t>Escribir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FF0000"/>
                </a:solidFill>
              </a:rPr>
              <a:t>"La nota final de "</a:t>
            </a:r>
            <a:r>
              <a:rPr lang="es-ES_tradnl" sz="2300" b="1" dirty="0">
                <a:solidFill>
                  <a:srgbClr val="000000"/>
                </a:solidFill>
              </a:rPr>
              <a:t>,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nombreAlumno</a:t>
            </a:r>
            <a:r>
              <a:rPr lang="es-ES_tradnl" sz="2300" b="1" dirty="0">
                <a:solidFill>
                  <a:srgbClr val="000000"/>
                </a:solidFill>
              </a:rPr>
              <a:t>,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FF0000"/>
                </a:solidFill>
              </a:rPr>
              <a:t>" es: "</a:t>
            </a:r>
            <a:r>
              <a:rPr lang="es-ES_tradnl" sz="2300" b="1" dirty="0">
                <a:solidFill>
                  <a:srgbClr val="000000"/>
                </a:solidFill>
              </a:rPr>
              <a:t>,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notaFinal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300" b="1" dirty="0" smtClean="0">
                <a:solidFill>
                  <a:srgbClr val="000080"/>
                </a:solidFill>
              </a:rPr>
              <a:t>Sino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2300" b="1" dirty="0" smtClean="0">
                <a:solidFill>
                  <a:srgbClr val="000080"/>
                </a:solidFill>
              </a:rPr>
              <a:t>Escribir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FF0000"/>
                </a:solidFill>
              </a:rPr>
              <a:t>"Error en las notas ingresadas"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3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2300" b="1" dirty="0" smtClean="0">
                <a:solidFill>
                  <a:srgbClr val="000080"/>
                </a:solidFill>
              </a:rPr>
              <a:t>Escribir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>
                <a:solidFill>
                  <a:srgbClr val="FF0000"/>
                </a:solidFill>
              </a:rPr>
              <a:t>"Ingrese el nombre del alumno </a:t>
            </a:r>
            <a:r>
              <a:rPr lang="es-ES_tradnl" sz="2300" dirty="0" smtClean="0">
                <a:solidFill>
                  <a:srgbClr val="FF0000"/>
                </a:solidFill>
              </a:rPr>
              <a:t>(vacío </a:t>
            </a:r>
            <a:r>
              <a:rPr lang="es-ES_tradnl" sz="2300" dirty="0">
                <a:solidFill>
                  <a:srgbClr val="FF0000"/>
                </a:solidFill>
              </a:rPr>
              <a:t>para cortar)"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300" b="1" dirty="0" smtClean="0">
                <a:solidFill>
                  <a:srgbClr val="000080"/>
                </a:solidFill>
              </a:rPr>
              <a:t>Leer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r>
              <a:rPr lang="es-ES_tradnl" sz="2300" dirty="0" err="1">
                <a:solidFill>
                  <a:srgbClr val="000000"/>
                </a:solidFill>
              </a:rPr>
              <a:t>nombreAlumno</a:t>
            </a:r>
            <a:r>
              <a:rPr lang="es-ES_tradnl" sz="2300" dirty="0">
                <a:solidFill>
                  <a:srgbClr val="000000"/>
                </a:solidFill>
              </a:rPr>
              <a:t> </a:t>
            </a:r>
            <a:endParaRPr lang="es-ES_tradnl" sz="23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300" b="1" dirty="0" err="1" smtClean="0">
                <a:solidFill>
                  <a:srgbClr val="000080"/>
                </a:solidFill>
              </a:rPr>
              <a:t>FinMientras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_tradnl" sz="23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300" dirty="0" smtClean="0">
                <a:solidFill>
                  <a:srgbClr val="000000"/>
                </a:solidFill>
              </a:rPr>
              <a:t> </a:t>
            </a:r>
            <a:endParaRPr lang="es-ES_tradnl" sz="2300" dirty="0"/>
          </a:p>
        </p:txBody>
      </p:sp>
    </p:spTree>
    <p:extLst>
      <p:ext uri="{BB962C8B-B14F-4D97-AF65-F5344CB8AC3E}">
        <p14:creationId xmlns:p14="http://schemas.microsoft.com/office/powerpoint/2010/main" val="7314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 smtClean="0"/>
              <a:t>Dados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44872" y="2159999"/>
            <a:ext cx="5116696" cy="4351338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 tirar un dado tenemos 1/6 de probabilidades de sacar 6</a:t>
            </a: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 tiramos dos dados tenemos 1/36 probabilidades de sacar doble 6</a:t>
            </a:r>
          </a:p>
          <a:p>
            <a:pPr marL="342900" indent="-342900">
              <a:lnSpc>
                <a:spcPct val="100000"/>
              </a:lnSpc>
              <a:buFont typeface="Arial" charset="0"/>
              <a:buChar char="•"/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 aumentar el número de dados la probabilidad de sacar todos 6 es cada vez menor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Escriba un programa que calcule la probabilidad de sacar todos los dados 6 siendo que tiramos N dados (dato ingresado por al usuario)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85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346" y="3055863"/>
            <a:ext cx="3398654" cy="255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Control</a:t>
            </a:r>
            <a:br>
              <a:rPr lang="es-ES_tradnl" b="1" dirty="0"/>
            </a:br>
            <a:r>
              <a:rPr lang="es-ES_tradnl" sz="2800" i="1" dirty="0"/>
              <a:t>Dados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86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521247" y="2051109"/>
            <a:ext cx="810150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>
                <a:solidFill>
                  <a:srgbClr val="000080"/>
                </a:solidFill>
              </a:rPr>
              <a:t>Algoritmo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000000"/>
                </a:solidFill>
              </a:rPr>
              <a:t>Dados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probCara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probFinal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Real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Definir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n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contador </a:t>
            </a:r>
            <a:r>
              <a:rPr lang="es-ES_tradnl" sz="2400" b="1" dirty="0">
                <a:solidFill>
                  <a:srgbClr val="000080"/>
                </a:solidFill>
              </a:rPr>
              <a:t>Como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Entero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probCara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/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6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</a:rPr>
              <a:t>probFinal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</a:rPr>
              <a:t>"Cuántas </a:t>
            </a:r>
            <a:r>
              <a:rPr lang="es-ES_tradnl" sz="2400" dirty="0">
                <a:solidFill>
                  <a:srgbClr val="FF0000"/>
                </a:solidFill>
              </a:rPr>
              <a:t>veces va a tirar?"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n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000000"/>
                </a:solidFill>
              </a:rPr>
              <a:t>contador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Hasta</a:t>
            </a:r>
            <a:r>
              <a:rPr lang="es-ES_tradnl" sz="2400" dirty="0">
                <a:solidFill>
                  <a:srgbClr val="000000"/>
                </a:solidFill>
              </a:rPr>
              <a:t> n </a:t>
            </a:r>
            <a:r>
              <a:rPr lang="es-ES_tradnl" sz="2400" b="1" dirty="0">
                <a:solidFill>
                  <a:srgbClr val="000080"/>
                </a:solidFill>
              </a:rPr>
              <a:t>Con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Paso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8E6B23"/>
                </a:solidFill>
              </a:rPr>
              <a:t>1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2400" dirty="0" err="1" smtClean="0">
                <a:solidFill>
                  <a:srgbClr val="000000"/>
                </a:solidFill>
              </a:rPr>
              <a:t>probFinal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=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probFinal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*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probCara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r>
              <a:rPr lang="es-ES_tradnl" sz="2400" dirty="0">
                <a:solidFill>
                  <a:srgbClr val="FF0000"/>
                </a:solidFill>
              </a:rPr>
              <a:t>"La probabilidad es: "</a:t>
            </a:r>
            <a:r>
              <a:rPr lang="es-ES_tradnl" sz="2400" b="1" dirty="0">
                <a:solidFill>
                  <a:srgbClr val="000000"/>
                </a:solidFill>
              </a:rPr>
              <a:t>,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probFinal</a:t>
            </a:r>
            <a:r>
              <a:rPr lang="es-ES_tradnl" sz="2400" dirty="0">
                <a:solidFill>
                  <a:srgbClr val="000000"/>
                </a:solidFill>
              </a:rPr>
              <a:t> </a:t>
            </a:r>
            <a:endParaRPr lang="es-ES_tradnl" sz="2400" dirty="0" smtClean="0">
              <a:solidFill>
                <a:srgbClr val="000000"/>
              </a:solidFill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</a:rPr>
              <a:t>FinAlgoritmo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739" y="1017856"/>
            <a:ext cx="1307355" cy="984602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6038193" y="2975275"/>
            <a:ext cx="2584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Determino la probabilidad de que salga una cara del dado (por ejemplo, 6)</a:t>
            </a:r>
          </a:p>
        </p:txBody>
      </p:sp>
      <p:cxnSp>
        <p:nvCxnSpPr>
          <p:cNvPr id="9" name="Conector recto de flecha 8"/>
          <p:cNvCxnSpPr>
            <a:stCxn id="8" idx="1"/>
            <a:endCxn id="10" idx="3"/>
          </p:cNvCxnSpPr>
          <p:nvPr/>
        </p:nvCxnSpPr>
        <p:spPr>
          <a:xfrm flipH="1">
            <a:off x="3261525" y="3390774"/>
            <a:ext cx="2776668" cy="692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redondeado 9"/>
          <p:cNvSpPr/>
          <p:nvPr/>
        </p:nvSpPr>
        <p:spPr>
          <a:xfrm>
            <a:off x="879915" y="3216631"/>
            <a:ext cx="2381610" cy="362143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Rectángulo redondeado 13"/>
          <p:cNvSpPr/>
          <p:nvPr/>
        </p:nvSpPr>
        <p:spPr>
          <a:xfrm>
            <a:off x="879915" y="3627425"/>
            <a:ext cx="1910582" cy="357555"/>
          </a:xfrm>
          <a:prstGeom prst="roundRect">
            <a:avLst/>
          </a:prstGeom>
          <a:solidFill>
            <a:schemeClr val="accent6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CuadroTexto 15"/>
          <p:cNvSpPr txBox="1"/>
          <p:nvPr/>
        </p:nvSpPr>
        <p:spPr>
          <a:xfrm>
            <a:off x="6038193" y="3854923"/>
            <a:ext cx="25845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dirty="0" smtClean="0">
                <a:latin typeface="Arial" charset="0"/>
                <a:ea typeface="Arial" charset="0"/>
                <a:cs typeface="Arial" charset="0"/>
              </a:rPr>
              <a:t>Es importante inicializar la probabilidad final en 1</a:t>
            </a:r>
          </a:p>
        </p:txBody>
      </p:sp>
      <p:cxnSp>
        <p:nvCxnSpPr>
          <p:cNvPr id="17" name="Conector recto de flecha 16"/>
          <p:cNvCxnSpPr>
            <a:endCxn id="14" idx="3"/>
          </p:cNvCxnSpPr>
          <p:nvPr/>
        </p:nvCxnSpPr>
        <p:spPr>
          <a:xfrm flipH="1" flipV="1">
            <a:off x="2790497" y="3806203"/>
            <a:ext cx="3247696" cy="18807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190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  <p:bldP spid="14" grpId="0" animBg="1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</a:t>
            </a:r>
            <a:r>
              <a:rPr lang="es-ES_tradnl" b="1" dirty="0" smtClean="0"/>
              <a:t>Control</a:t>
            </a:r>
            <a:br>
              <a:rPr lang="es-ES_tradnl" b="1" dirty="0" smtClean="0"/>
            </a:br>
            <a:r>
              <a:rPr lang="es-ES_tradnl" sz="2800" i="1" dirty="0" smtClean="0"/>
              <a:t>Decir 5 Veces “Hola”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</a:t>
            </a:fld>
            <a:endParaRPr lang="es-ES_tradnl" dirty="0"/>
          </a:p>
        </p:txBody>
      </p:sp>
      <p:sp>
        <p:nvSpPr>
          <p:cNvPr id="8" name="Rectángulo 7"/>
          <p:cNvSpPr/>
          <p:nvPr/>
        </p:nvSpPr>
        <p:spPr>
          <a:xfrm>
            <a:off x="1023352" y="2362710"/>
            <a:ext cx="422913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600" b="1" dirty="0">
                <a:solidFill>
                  <a:srgbClr val="000080"/>
                </a:solidFill>
              </a:rPr>
              <a:t>Algoritmo</a:t>
            </a:r>
            <a:r>
              <a:rPr lang="es-ES_tradnl" sz="3600" dirty="0">
                <a:solidFill>
                  <a:srgbClr val="000000"/>
                </a:solidFill>
              </a:rPr>
              <a:t> </a:t>
            </a:r>
            <a:r>
              <a:rPr lang="es-ES_tradnl" sz="3600" dirty="0" err="1">
                <a:solidFill>
                  <a:srgbClr val="000000"/>
                </a:solidFill>
              </a:rPr>
              <a:t>DecirHola</a:t>
            </a:r>
            <a:r>
              <a:rPr lang="es-ES_tradnl" sz="3600" dirty="0">
                <a:solidFill>
                  <a:srgbClr val="000000"/>
                </a:solidFill>
              </a:rPr>
              <a:t> </a:t>
            </a:r>
            <a:endParaRPr lang="es-ES_tradnl" sz="3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3600" b="1" dirty="0" smtClean="0">
                <a:solidFill>
                  <a:srgbClr val="000080"/>
                </a:solidFill>
              </a:rPr>
              <a:t>Escribir</a:t>
            </a:r>
            <a:r>
              <a:rPr lang="es-ES_tradnl" sz="3600" dirty="0" smtClean="0">
                <a:solidFill>
                  <a:srgbClr val="000000"/>
                </a:solidFill>
              </a:rPr>
              <a:t> </a:t>
            </a:r>
            <a:r>
              <a:rPr lang="es-ES_tradnl" sz="3600" dirty="0">
                <a:solidFill>
                  <a:srgbClr val="FF0000"/>
                </a:solidFill>
              </a:rPr>
              <a:t>"Hola"</a:t>
            </a:r>
            <a:r>
              <a:rPr lang="es-ES_tradnl" sz="3600" dirty="0">
                <a:solidFill>
                  <a:srgbClr val="000000"/>
                </a:solidFill>
              </a:rPr>
              <a:t> </a:t>
            </a:r>
            <a:endParaRPr lang="es-ES_tradnl" sz="3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3600" b="1" dirty="0" smtClean="0">
                <a:solidFill>
                  <a:srgbClr val="000080"/>
                </a:solidFill>
              </a:rPr>
              <a:t>Escribir</a:t>
            </a:r>
            <a:r>
              <a:rPr lang="es-ES_tradnl" sz="3600" dirty="0" smtClean="0">
                <a:solidFill>
                  <a:srgbClr val="000000"/>
                </a:solidFill>
              </a:rPr>
              <a:t> </a:t>
            </a:r>
            <a:r>
              <a:rPr lang="es-ES_tradnl" sz="3600" dirty="0">
                <a:solidFill>
                  <a:srgbClr val="FF0000"/>
                </a:solidFill>
              </a:rPr>
              <a:t>"Hola"</a:t>
            </a:r>
            <a:r>
              <a:rPr lang="es-ES_tradnl" sz="3600" dirty="0">
                <a:solidFill>
                  <a:srgbClr val="000000"/>
                </a:solidFill>
              </a:rPr>
              <a:t> </a:t>
            </a:r>
            <a:endParaRPr lang="es-ES_tradnl" sz="3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3600" b="1" dirty="0" smtClean="0">
                <a:solidFill>
                  <a:srgbClr val="000080"/>
                </a:solidFill>
              </a:rPr>
              <a:t>Escribir</a:t>
            </a:r>
            <a:r>
              <a:rPr lang="es-ES_tradnl" sz="3600" dirty="0" smtClean="0">
                <a:solidFill>
                  <a:srgbClr val="000000"/>
                </a:solidFill>
              </a:rPr>
              <a:t> </a:t>
            </a:r>
            <a:r>
              <a:rPr lang="es-ES_tradnl" sz="3600" dirty="0">
                <a:solidFill>
                  <a:srgbClr val="FF0000"/>
                </a:solidFill>
              </a:rPr>
              <a:t>"Hola"</a:t>
            </a:r>
            <a:r>
              <a:rPr lang="es-ES_tradnl" sz="3600" dirty="0">
                <a:solidFill>
                  <a:srgbClr val="000000"/>
                </a:solidFill>
              </a:rPr>
              <a:t> </a:t>
            </a:r>
            <a:endParaRPr lang="es-ES_tradnl" sz="3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3600" b="1" dirty="0" smtClean="0">
                <a:solidFill>
                  <a:srgbClr val="000080"/>
                </a:solidFill>
              </a:rPr>
              <a:t>Escribir</a:t>
            </a:r>
            <a:r>
              <a:rPr lang="es-ES_tradnl" sz="3600" dirty="0" smtClean="0">
                <a:solidFill>
                  <a:srgbClr val="000000"/>
                </a:solidFill>
              </a:rPr>
              <a:t> </a:t>
            </a:r>
            <a:r>
              <a:rPr lang="es-ES_tradnl" sz="3600" dirty="0">
                <a:solidFill>
                  <a:srgbClr val="FF0000"/>
                </a:solidFill>
              </a:rPr>
              <a:t>"Hola"</a:t>
            </a:r>
            <a:r>
              <a:rPr lang="es-ES_tradnl" sz="3600" dirty="0">
                <a:solidFill>
                  <a:srgbClr val="000000"/>
                </a:solidFill>
              </a:rPr>
              <a:t> </a:t>
            </a:r>
            <a:endParaRPr lang="es-ES_tradnl" sz="36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3600" b="1" dirty="0" smtClean="0">
                <a:solidFill>
                  <a:srgbClr val="000080"/>
                </a:solidFill>
              </a:rPr>
              <a:t>Escribir</a:t>
            </a:r>
            <a:r>
              <a:rPr lang="es-ES_tradnl" sz="3600" dirty="0" smtClean="0">
                <a:solidFill>
                  <a:srgbClr val="000000"/>
                </a:solidFill>
              </a:rPr>
              <a:t> </a:t>
            </a:r>
            <a:r>
              <a:rPr lang="es-ES_tradnl" sz="3600" dirty="0">
                <a:solidFill>
                  <a:srgbClr val="FF0000"/>
                </a:solidFill>
              </a:rPr>
              <a:t>"Hola"</a:t>
            </a:r>
            <a:r>
              <a:rPr lang="es-ES_tradnl" sz="3600" dirty="0">
                <a:solidFill>
                  <a:srgbClr val="000000"/>
                </a:solidFill>
              </a:rPr>
              <a:t> </a:t>
            </a:r>
            <a:endParaRPr lang="es-ES_tradnl" sz="3600" dirty="0" smtClean="0">
              <a:solidFill>
                <a:srgbClr val="000000"/>
              </a:solidFill>
            </a:endParaRPr>
          </a:p>
          <a:p>
            <a:r>
              <a:rPr lang="es-ES_tradnl" sz="3600" b="1" dirty="0" err="1" smtClean="0">
                <a:solidFill>
                  <a:srgbClr val="000080"/>
                </a:solidFill>
              </a:rPr>
              <a:t>FinAlgoritmo</a:t>
            </a:r>
            <a:endParaRPr lang="es-ES_tradnl" sz="36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6495379" y="3864939"/>
            <a:ext cx="2350910" cy="92333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¿Es práctico repetir las instrucciones explícitamente?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ector recto de flecha 10"/>
          <p:cNvCxnSpPr>
            <a:stCxn id="10" idx="1"/>
            <a:endCxn id="8" idx="3"/>
          </p:cNvCxnSpPr>
          <p:nvPr/>
        </p:nvCxnSpPr>
        <p:spPr>
          <a:xfrm flipH="1">
            <a:off x="5252484" y="4326604"/>
            <a:ext cx="1242895" cy="212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7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4658</TotalTime>
  <Words>5378</Words>
  <Application>Microsoft Office PowerPoint</Application>
  <PresentationFormat>On-screen Show (4:3)</PresentationFormat>
  <Paragraphs>1005</Paragraphs>
  <Slides>87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2" baseType="lpstr">
      <vt:lpstr>Arial</vt:lpstr>
      <vt:lpstr>Calibri</vt:lpstr>
      <vt:lpstr>Courier New</vt:lpstr>
      <vt:lpstr>DejaVu Sans</vt:lpstr>
      <vt:lpstr>Tema de Office</vt:lpstr>
      <vt:lpstr>Técnicas de Programación</vt:lpstr>
      <vt:lpstr>Estructura de Control Selección</vt:lpstr>
      <vt:lpstr>Estructura de Control Selección Simple y Múltiple</vt:lpstr>
      <vt:lpstr>Prueba de Escritorio </vt:lpstr>
      <vt:lpstr>Prueba de Escritorio Ejercicio - Mayor a 20</vt:lpstr>
      <vt:lpstr>Técnicas de Programación</vt:lpstr>
      <vt:lpstr>Estructuras de Control</vt:lpstr>
      <vt:lpstr>Estructuras de Control Decir 5 Veces “Hola”</vt:lpstr>
      <vt:lpstr>Estructuras de Control Decir 5 Veces “Hola”</vt:lpstr>
      <vt:lpstr>Estructuras de Control Calcular el Promedio de 10 Notas</vt:lpstr>
      <vt:lpstr>Estructuras de Control Calcular el Promedio de 10 Notas</vt:lpstr>
      <vt:lpstr>Estructuras de Control Repetición</vt:lpstr>
      <vt:lpstr>Estructuras de Control Instrucción Mientras</vt:lpstr>
      <vt:lpstr>Estructuras de Control Instrucción Mientras</vt:lpstr>
      <vt:lpstr>Estructuras de Control Instrucción Mientras</vt:lpstr>
      <vt:lpstr>Estructuras de Control Decir 5 Veces “Hola”</vt:lpstr>
      <vt:lpstr>Estructuras de Control Calcular el Promedio de 10 Notas</vt:lpstr>
      <vt:lpstr>Estructuras de Control Simular la Espera de un Colectivo</vt:lpstr>
      <vt:lpstr>Estructuras de Control Simular la Espera de un Colectivo</vt:lpstr>
      <vt:lpstr>PowerPoint Presentation</vt:lpstr>
      <vt:lpstr>Estructuras de Control Simular la Espera de un Colectivo</vt:lpstr>
      <vt:lpstr>Estructuras de Control Simular la Espera de un Colectivo</vt:lpstr>
      <vt:lpstr>Estructuras de Control Instrucción Repetir</vt:lpstr>
      <vt:lpstr>Estructuras de Control Instrucción Repetir</vt:lpstr>
      <vt:lpstr>Estructuras de Control Instrucción Repetir</vt:lpstr>
      <vt:lpstr>Estructuras de Control Instrucción Repetir</vt:lpstr>
      <vt:lpstr>PowerPoint Presentation</vt:lpstr>
      <vt:lpstr>Estructuras de Control Instrucción Repetir</vt:lpstr>
      <vt:lpstr>Estructuras de Control Calcular el Promedio de 10 Notas</vt:lpstr>
      <vt:lpstr>Estructuras de Control Calcular el Promedio de 10 Notas</vt:lpstr>
      <vt:lpstr>PowerPoint Presentation</vt:lpstr>
      <vt:lpstr>Estructuras de Control Prueba de Escritorio</vt:lpstr>
      <vt:lpstr>PowerPoint Presentation</vt:lpstr>
      <vt:lpstr>Estructuras de Control Instrucción Para</vt:lpstr>
      <vt:lpstr>Estructuras de Control Instrucción Para</vt:lpstr>
      <vt:lpstr>Estructuras de Control Instrucción Para</vt:lpstr>
      <vt:lpstr>Estructuras de Control Instrucción Para</vt:lpstr>
      <vt:lpstr>Estructuras de Control Instrucción Para</vt:lpstr>
      <vt:lpstr>Estructuras de Control Calcular el Promedio de 10 Notas</vt:lpstr>
      <vt:lpstr>Estructuras de Control Calcular el Promedio de 10 Notas</vt:lpstr>
      <vt:lpstr>PowerPoint Presentation</vt:lpstr>
      <vt:lpstr>PowerPoint Presentation</vt:lpstr>
      <vt:lpstr>Estructuras de Control Calcular el Promedio de 10 Notas</vt:lpstr>
      <vt:lpstr>Técnicas de Programación</vt:lpstr>
      <vt:lpstr>Estructuras de Control Eureka</vt:lpstr>
      <vt:lpstr>Estructuras de Control Múltiplos</vt:lpstr>
      <vt:lpstr>Estructuras de Control Par/Impar</vt:lpstr>
      <vt:lpstr>Estructuras de Control Suma entre Números</vt:lpstr>
      <vt:lpstr>Estructuras de Control Tablas de Multiplicación</vt:lpstr>
      <vt:lpstr>Estructuras de Control Encontrar el Número Máximo</vt:lpstr>
      <vt:lpstr>Estructuras de Control Cantidad y Distribución de Positivos</vt:lpstr>
      <vt:lpstr>Estructuras de Control Promedio-Máximo-Mínimo</vt:lpstr>
      <vt:lpstr>Estructuras de Control Calificaciones</vt:lpstr>
      <vt:lpstr>Estructuras de Control Dados</vt:lpstr>
      <vt:lpstr>Técnicas de Programación</vt:lpstr>
      <vt:lpstr>Estructuras de Control Eureka</vt:lpstr>
      <vt:lpstr>Estructuras de Control Eureka</vt:lpstr>
      <vt:lpstr>Estructuras de Control Múltiplos</vt:lpstr>
      <vt:lpstr>Estructuras de Control Múltiplos</vt:lpstr>
      <vt:lpstr>Estructuras de Control Par/Impar</vt:lpstr>
      <vt:lpstr>Estructuras de Control Par/Impar</vt:lpstr>
      <vt:lpstr>Estructuras de Control Par/Impar</vt:lpstr>
      <vt:lpstr>Estructuras de Control Suma entre Números</vt:lpstr>
      <vt:lpstr>Estructuras de Control Suma entre Números</vt:lpstr>
      <vt:lpstr>PowerPoint Presentation</vt:lpstr>
      <vt:lpstr>Estructuras de Control Suma entre Números</vt:lpstr>
      <vt:lpstr>PowerPoint Presentation</vt:lpstr>
      <vt:lpstr>Estructuras de Control Suma entre Números</vt:lpstr>
      <vt:lpstr>PowerPoint Presentation</vt:lpstr>
      <vt:lpstr>Estructuras de Control Tablas de Multiplicación</vt:lpstr>
      <vt:lpstr>Estructuras de Control Tablas de Multiplicación</vt:lpstr>
      <vt:lpstr>PowerPoint Presentation</vt:lpstr>
      <vt:lpstr>Estructuras de Control Encontrar el Número Máximo</vt:lpstr>
      <vt:lpstr>Estructuras de Control Encontrar el Número Máximo</vt:lpstr>
      <vt:lpstr>Estructuras de Control Cantidad y Distribución de Positivos</vt:lpstr>
      <vt:lpstr>Estructuras de Control Cantidad y Distribución de Positivos</vt:lpstr>
      <vt:lpstr>Estructuras de Control Cantidad y Distribución de Positivos</vt:lpstr>
      <vt:lpstr>Estructuras de Control Cantidad y Distribución de Positivos</vt:lpstr>
      <vt:lpstr>Estructuras de Control Promedio-Máximo-Mínimo</vt:lpstr>
      <vt:lpstr>Estructuras de Control Promedio-Máximo-Mínimo</vt:lpstr>
      <vt:lpstr>Estructuras de Control Promedio-Máximo-Mínimo</vt:lpstr>
      <vt:lpstr>Estructuras de Control Promedio-Máximo-Mínimo</vt:lpstr>
      <vt:lpstr>Estructuras de Control Calificaciones</vt:lpstr>
      <vt:lpstr>Estructuras de Control Calificaciones</vt:lpstr>
      <vt:lpstr>Estructuras de Control Calificaciones</vt:lpstr>
      <vt:lpstr>Estructuras de Control Dados</vt:lpstr>
      <vt:lpstr>Estructuras de Control Dados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Rago</dc:creator>
  <cp:lastModifiedBy>Pitty</cp:lastModifiedBy>
  <cp:revision>166</cp:revision>
  <dcterms:created xsi:type="dcterms:W3CDTF">2017-06-08T19:02:43Z</dcterms:created>
  <dcterms:modified xsi:type="dcterms:W3CDTF">2017-07-13T19:03:50Z</dcterms:modified>
</cp:coreProperties>
</file>

<file path=docProps/thumbnail.jpeg>
</file>